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0" r:id="rId4"/>
    <p:sldId id="274" r:id="rId5"/>
    <p:sldId id="268" r:id="rId6"/>
    <p:sldId id="261" r:id="rId7"/>
    <p:sldId id="262" r:id="rId8"/>
    <p:sldId id="258" r:id="rId9"/>
    <p:sldId id="269" r:id="rId10"/>
    <p:sldId id="271" r:id="rId11"/>
    <p:sldId id="259"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B878"/>
    <a:srgbClr val="988F98"/>
    <a:srgbClr val="99CB7B"/>
    <a:srgbClr val="897C80"/>
    <a:srgbClr val="738896"/>
    <a:srgbClr val="83797E"/>
    <a:srgbClr val="797176"/>
    <a:srgbClr val="243D44"/>
    <a:srgbClr val="9A909A"/>
    <a:srgbClr val="AEAF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43" autoAdjust="0"/>
    <p:restoredTop sz="94163" autoAdjust="0"/>
  </p:normalViewPr>
  <p:slideViewPr>
    <p:cSldViewPr snapToGrid="0">
      <p:cViewPr varScale="1">
        <p:scale>
          <a:sx n="63" d="100"/>
          <a:sy n="63" d="100"/>
        </p:scale>
        <p:origin x="67" y="250"/>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F5C4B9-91E4-4CC1-9AF7-8157C1991CB0}" type="datetimeFigureOut">
              <a:rPr lang="en-US" smtClean="0"/>
              <a:t>6/11/2026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DFB284-1B45-4407-9A2B-2EF3B084A400}" type="slidenum">
              <a:rPr lang="en-US" smtClean="0"/>
              <a:t>‹#›</a:t>
            </a:fld>
            <a:endParaRPr lang="en-US"/>
          </a:p>
        </p:txBody>
      </p:sp>
    </p:spTree>
    <p:extLst>
      <p:ext uri="{BB962C8B-B14F-4D97-AF65-F5344CB8AC3E}">
        <p14:creationId xmlns:p14="http://schemas.microsoft.com/office/powerpoint/2010/main" val="2912189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Lakeesha is a twenty-seven-year-old African American woman who was widowed six months ago. She is raising two young children by herself. Lakeesha is a graduate of Spelman College. Her major, minor, and degree type is unknown.  She is a woman of strong faith, and her church group has been very supportive. She believes God will open a window of opportunity if she seeks his guidance.  A strong religious foundation can promote resilience and comfort.  During her first six months of grieving, her church members cared for the children and supported her. There is no further information about her children in regard to gender and age.</a:t>
            </a:r>
          </a:p>
        </p:txBody>
      </p:sp>
      <p:sp>
        <p:nvSpPr>
          <p:cNvPr id="4" name="Slide Number Placeholder 3"/>
          <p:cNvSpPr>
            <a:spLocks noGrp="1"/>
          </p:cNvSpPr>
          <p:nvPr>
            <p:ph type="sldNum" sz="quarter" idx="5"/>
          </p:nvPr>
        </p:nvSpPr>
        <p:spPr/>
        <p:txBody>
          <a:bodyPr/>
          <a:lstStyle/>
          <a:p>
            <a:fld id="{1BDFB284-1B45-4407-9A2B-2EF3B084A400}" type="slidenum">
              <a:rPr lang="en-US" smtClean="0"/>
              <a:t>2</a:t>
            </a:fld>
            <a:endParaRPr lang="en-US" dirty="0"/>
          </a:p>
        </p:txBody>
      </p:sp>
    </p:spTree>
    <p:extLst>
      <p:ext uri="{BB962C8B-B14F-4D97-AF65-F5344CB8AC3E}">
        <p14:creationId xmlns:p14="http://schemas.microsoft.com/office/powerpoint/2010/main" val="1934031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 would recommend continued clinical counseling to help cope with stressors that will surface while establishing her career and navigating through grief. Also, a grief counseling group could excel Lakeesha’s healing.</a:t>
            </a:r>
          </a:p>
        </p:txBody>
      </p:sp>
      <p:sp>
        <p:nvSpPr>
          <p:cNvPr id="4" name="Slide Number Placeholder 3"/>
          <p:cNvSpPr>
            <a:spLocks noGrp="1"/>
          </p:cNvSpPr>
          <p:nvPr>
            <p:ph type="sldNum" sz="quarter" idx="5"/>
          </p:nvPr>
        </p:nvSpPr>
        <p:spPr/>
        <p:txBody>
          <a:bodyPr/>
          <a:lstStyle/>
          <a:p>
            <a:fld id="{1BDFB284-1B45-4407-9A2B-2EF3B084A400}" type="slidenum">
              <a:rPr lang="en-US" smtClean="0"/>
              <a:t>11</a:t>
            </a:fld>
            <a:endParaRPr lang="en-US"/>
          </a:p>
        </p:txBody>
      </p:sp>
    </p:spTree>
    <p:extLst>
      <p:ext uri="{BB962C8B-B14F-4D97-AF65-F5344CB8AC3E}">
        <p14:creationId xmlns:p14="http://schemas.microsoft.com/office/powerpoint/2010/main" val="3079146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1AD28-4F86-1A1B-9088-CE0FB1B163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26EE13-8810-787B-021D-0E82DB3C86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3A9B6D-085C-7B59-3BD8-B1ED57AF06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55BF54-F725-B8B6-97A9-207842D9497A}"/>
              </a:ext>
            </a:extLst>
          </p:cNvPr>
          <p:cNvSpPr>
            <a:spLocks noGrp="1"/>
          </p:cNvSpPr>
          <p:nvPr>
            <p:ph type="sldNum" sz="quarter" idx="5"/>
          </p:nvPr>
        </p:nvSpPr>
        <p:spPr/>
        <p:txBody>
          <a:bodyPr/>
          <a:lstStyle/>
          <a:p>
            <a:fld id="{1BDFB284-1B45-4407-9A2B-2EF3B084A400}" type="slidenum">
              <a:rPr lang="en-US" smtClean="0"/>
              <a:t>12</a:t>
            </a:fld>
            <a:endParaRPr lang="en-US"/>
          </a:p>
        </p:txBody>
      </p:sp>
    </p:spTree>
    <p:extLst>
      <p:ext uri="{BB962C8B-B14F-4D97-AF65-F5344CB8AC3E}">
        <p14:creationId xmlns:p14="http://schemas.microsoft.com/office/powerpoint/2010/main" val="2006333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Lakeesha is an alumnus of Spelman College.  She has the work ethic and intelligence to complete a degree.  She also has the common sense to seek help with making a career plan.  Not too much more information is offered about her career development.  She does show signs of resiliency and mental strength to push through in difficult times.  She has demonstrated a strong ability for organizational skills while managing the household for many years.  Lakeesha also demonstrates forethought and planning by understanding the insurance policy is not going to last forever. Her faith is also a testament of her conforming nature.</a:t>
            </a:r>
          </a:p>
        </p:txBody>
      </p:sp>
      <p:sp>
        <p:nvSpPr>
          <p:cNvPr id="4" name="Slide Number Placeholder 3"/>
          <p:cNvSpPr>
            <a:spLocks noGrp="1"/>
          </p:cNvSpPr>
          <p:nvPr>
            <p:ph type="sldNum" sz="quarter" idx="5"/>
          </p:nvPr>
        </p:nvSpPr>
        <p:spPr/>
        <p:txBody>
          <a:bodyPr/>
          <a:lstStyle/>
          <a:p>
            <a:fld id="{1BDFB284-1B45-4407-9A2B-2EF3B084A400}" type="slidenum">
              <a:rPr lang="en-US" smtClean="0"/>
              <a:t>3</a:t>
            </a:fld>
            <a:endParaRPr lang="en-US"/>
          </a:p>
        </p:txBody>
      </p:sp>
    </p:spTree>
    <p:extLst>
      <p:ext uri="{BB962C8B-B14F-4D97-AF65-F5344CB8AC3E}">
        <p14:creationId xmlns:p14="http://schemas.microsoft.com/office/powerpoint/2010/main" val="2136534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E75BA-8A9B-BB1B-8FCB-57C876CCD8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00B787-505F-E851-629F-B2FC444615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2D2EBD-4F57-3818-11CA-C3F47410BD82}"/>
              </a:ext>
            </a:extLst>
          </p:cNvPr>
          <p:cNvSpPr>
            <a:spLocks noGrp="1"/>
          </p:cNvSpPr>
          <p:nvPr>
            <p:ph type="body" idx="1"/>
          </p:nvPr>
        </p:nvSpPr>
        <p:spPr/>
        <p:txBody>
          <a:bodyPr/>
          <a:lstStyle/>
          <a:p>
            <a:r>
              <a:rPr lang="en-US" dirty="0"/>
              <a:t>The internal reason that Lakeesha is seeking a counselor is to help her deal with the grief and loss of her husband.  She wants to provide financial security for herself and her children.  She is also processing the idea that she is the sole provider of her children's financial, mental, and rearing. She desires to find a career and discover the path God is providing for her. The external reason Lakeesha seeks career counseling is because she has limited funds and wants help making efficient career decisions. Having validation and guidance will help motivate her and increase her self-esteem, which will help her overcome obstacles.</a:t>
            </a:r>
          </a:p>
        </p:txBody>
      </p:sp>
      <p:sp>
        <p:nvSpPr>
          <p:cNvPr id="4" name="Slide Number Placeholder 3">
            <a:extLst>
              <a:ext uri="{FF2B5EF4-FFF2-40B4-BE49-F238E27FC236}">
                <a16:creationId xmlns:a16="http://schemas.microsoft.com/office/drawing/2014/main" id="{603803BC-4F80-A57F-81A0-1E81CD6C6F70}"/>
              </a:ext>
            </a:extLst>
          </p:cNvPr>
          <p:cNvSpPr>
            <a:spLocks noGrp="1"/>
          </p:cNvSpPr>
          <p:nvPr>
            <p:ph type="sldNum" sz="quarter" idx="5"/>
          </p:nvPr>
        </p:nvSpPr>
        <p:spPr/>
        <p:txBody>
          <a:bodyPr/>
          <a:lstStyle/>
          <a:p>
            <a:fld id="{1BDFB284-1B45-4407-9A2B-2EF3B084A400}" type="slidenum">
              <a:rPr lang="en-US" smtClean="0"/>
              <a:t>4</a:t>
            </a:fld>
            <a:endParaRPr lang="en-US"/>
          </a:p>
        </p:txBody>
      </p:sp>
    </p:spTree>
    <p:extLst>
      <p:ext uri="{BB962C8B-B14F-4D97-AF65-F5344CB8AC3E}">
        <p14:creationId xmlns:p14="http://schemas.microsoft.com/office/powerpoint/2010/main" val="1308739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86D56-0EA2-504B-5668-57B31F8459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71DE38-FA9F-DEE4-6972-48D771EE63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30D98E-8ACB-D9E9-00F2-2B2685D0FCA4}"/>
              </a:ext>
            </a:extLst>
          </p:cNvPr>
          <p:cNvSpPr>
            <a:spLocks noGrp="1"/>
          </p:cNvSpPr>
          <p:nvPr>
            <p:ph type="body" idx="1"/>
          </p:nvPr>
        </p:nvSpPr>
        <p:spPr/>
        <p:txBody>
          <a:bodyPr/>
          <a:lstStyle/>
          <a:p>
            <a:r>
              <a:rPr lang="en-US" dirty="0"/>
              <a:t>Lakeesha has many stressors. She is an African American woman who will soon be entering the workforce. I would focus on finding diverse companies for her to apply to. She has no known disabilities however if she did I would connect her with community resources specializing in the disabled. The economic problems are not completely identified; however, I would provide information on programs like WIC, St Mary’s Food Bank, and Club 100, which sells reduced food boxes and children’s clothes. ST. Vincent De Paul also would be able to provide a source of sustenance. mental health problems, and cultural considerations. She will need to work through her issues with grief.  She will need much encouragement and a nonjudgemental listener to help her gain self-confidence and devise a plan that includes financial assessment and exploring community resources. For example, she may qualify for scholarships to pay for additional schooling. I would teach relaxation techniques like breathing exercises. I would need to know how she wants to proceed. Is the life insurance income adequate financial support to enable her to pursue the necessary training? Once we figure that out, we can proceed to explore her interests.</a:t>
            </a:r>
          </a:p>
        </p:txBody>
      </p:sp>
      <p:sp>
        <p:nvSpPr>
          <p:cNvPr id="4" name="Slide Number Placeholder 3">
            <a:extLst>
              <a:ext uri="{FF2B5EF4-FFF2-40B4-BE49-F238E27FC236}">
                <a16:creationId xmlns:a16="http://schemas.microsoft.com/office/drawing/2014/main" id="{699E19F6-0D52-12F6-DE86-BE21D6C558FD}"/>
              </a:ext>
            </a:extLst>
          </p:cNvPr>
          <p:cNvSpPr>
            <a:spLocks noGrp="1"/>
          </p:cNvSpPr>
          <p:nvPr>
            <p:ph type="sldNum" sz="quarter" idx="5"/>
          </p:nvPr>
        </p:nvSpPr>
        <p:spPr/>
        <p:txBody>
          <a:bodyPr/>
          <a:lstStyle/>
          <a:p>
            <a:fld id="{1BDFB284-1B45-4407-9A2B-2EF3B084A400}" type="slidenum">
              <a:rPr lang="en-US" smtClean="0"/>
              <a:t>5</a:t>
            </a:fld>
            <a:endParaRPr lang="en-US" dirty="0"/>
          </a:p>
        </p:txBody>
      </p:sp>
    </p:spTree>
    <p:extLst>
      <p:ext uri="{BB962C8B-B14F-4D97-AF65-F5344CB8AC3E}">
        <p14:creationId xmlns:p14="http://schemas.microsoft.com/office/powerpoint/2010/main" val="453892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Self-efficacy beliefs: Lakeesha has demonstrated her ability to perform specific tasks as a homemaker</a:t>
            </a:r>
          </a:p>
          <a:p>
            <a:r>
              <a:rPr lang="en-US" dirty="0"/>
              <a:t>Outcome expectations: She has a positive outlook and is researching possible outcomes of her pursuits. </a:t>
            </a:r>
          </a:p>
          <a:p>
            <a:r>
              <a:rPr lang="en-US" dirty="0"/>
              <a:t>Goal setting: Lakeesha is very motivated to make her career successful for her children’s sake.</a:t>
            </a:r>
          </a:p>
        </p:txBody>
      </p:sp>
      <p:sp>
        <p:nvSpPr>
          <p:cNvPr id="4" name="Slide Number Placeholder 3"/>
          <p:cNvSpPr>
            <a:spLocks noGrp="1"/>
          </p:cNvSpPr>
          <p:nvPr>
            <p:ph type="sldNum" sz="quarter" idx="5"/>
          </p:nvPr>
        </p:nvSpPr>
        <p:spPr/>
        <p:txBody>
          <a:bodyPr/>
          <a:lstStyle/>
          <a:p>
            <a:fld id="{1BDFB284-1B45-4407-9A2B-2EF3B084A400}" type="slidenum">
              <a:rPr lang="en-US" smtClean="0"/>
              <a:t>6</a:t>
            </a:fld>
            <a:endParaRPr lang="en-US" dirty="0"/>
          </a:p>
        </p:txBody>
      </p:sp>
    </p:spTree>
    <p:extLst>
      <p:ext uri="{BB962C8B-B14F-4D97-AF65-F5344CB8AC3E}">
        <p14:creationId xmlns:p14="http://schemas.microsoft.com/office/powerpoint/2010/main" val="3349093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NSimSun" panose="02010609030101010101" pitchFamily="49" charset="-122"/>
                <a:ea typeface="NSimSun" panose="02010609030101010101" pitchFamily="49" charset="-122"/>
              </a:rPr>
              <a:t>An Intake Questionnaire should provide information about Lakeesha’s overall mental health and what she wants to receive from career counseling.</a:t>
            </a:r>
          </a:p>
          <a:p>
            <a:r>
              <a:rPr lang="en-US" sz="1200" b="0" dirty="0">
                <a:latin typeface="NSimSun" panose="02010609030101010101" pitchFamily="49" charset="-122"/>
                <a:ea typeface="NSimSun" panose="02010609030101010101" pitchFamily="49" charset="-122"/>
              </a:rPr>
              <a:t>Super’s personality inventory should be completed to understand her personality type and likes and dislikes of her environment.</a:t>
            </a:r>
          </a:p>
          <a:p>
            <a:r>
              <a:rPr lang="en-US" sz="1200" b="0" dirty="0">
                <a:latin typeface="NSimSun" panose="02010609030101010101" pitchFamily="49" charset="-122"/>
                <a:ea typeface="NSimSun" panose="02010609030101010101" pitchFamily="49" charset="-122"/>
              </a:rPr>
              <a:t>Evaluation of education achieved and what education is needed.</a:t>
            </a:r>
          </a:p>
          <a:p>
            <a:r>
              <a:rPr lang="en-US" sz="1200" b="0" dirty="0">
                <a:latin typeface="NSimSun" panose="02010609030101010101" pitchFamily="49" charset="-122"/>
                <a:ea typeface="NSimSun" panose="02010609030101010101" pitchFamily="49" charset="-122"/>
              </a:rPr>
              <a:t>And finally, support in the form of encouragement and accountability</a:t>
            </a:r>
          </a:p>
          <a:p>
            <a:endParaRPr lang="en-US" dirty="0"/>
          </a:p>
        </p:txBody>
      </p:sp>
      <p:sp>
        <p:nvSpPr>
          <p:cNvPr id="4" name="Slide Number Placeholder 3"/>
          <p:cNvSpPr>
            <a:spLocks noGrp="1"/>
          </p:cNvSpPr>
          <p:nvPr>
            <p:ph type="sldNum" sz="quarter" idx="5"/>
          </p:nvPr>
        </p:nvSpPr>
        <p:spPr/>
        <p:txBody>
          <a:bodyPr/>
          <a:lstStyle/>
          <a:p>
            <a:fld id="{1BDFB284-1B45-4407-9A2B-2EF3B084A400}" type="slidenum">
              <a:rPr lang="en-US" smtClean="0"/>
              <a:t>7</a:t>
            </a:fld>
            <a:endParaRPr lang="en-US"/>
          </a:p>
        </p:txBody>
      </p:sp>
    </p:spTree>
    <p:extLst>
      <p:ext uri="{BB962C8B-B14F-4D97-AF65-F5344CB8AC3E}">
        <p14:creationId xmlns:p14="http://schemas.microsoft.com/office/powerpoint/2010/main" val="2971053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Career Development Lakeesha is career change since her husband passed away.  Lakeesha is exploring new opportunities and has indicated she is excited about the challenge. Her first step was to seek career advice. Her responsibilities in household management, childcare, and college degree are things she can build on professionally. Self-assessment is the first step in career development process. Exploration is the second step and includes administering research, for example, utilizing vocation library assets, to get some answers concerning your professions of </a:t>
            </a:r>
            <a:r>
              <a:rPr lang="en-US" dirty="0" err="1"/>
              <a:t>interests.Reality</a:t>
            </a:r>
            <a:r>
              <a:rPr lang="en-US" dirty="0"/>
              <a:t> </a:t>
            </a:r>
            <a:r>
              <a:rPr lang="en-US" dirty="0" err="1"/>
              <a:t>TestingImplementation</a:t>
            </a:r>
            <a:endParaRPr lang="en-US" dirty="0"/>
          </a:p>
        </p:txBody>
      </p:sp>
      <p:sp>
        <p:nvSpPr>
          <p:cNvPr id="4" name="Slide Number Placeholder 3"/>
          <p:cNvSpPr>
            <a:spLocks noGrp="1"/>
          </p:cNvSpPr>
          <p:nvPr>
            <p:ph type="sldNum" sz="quarter" idx="5"/>
          </p:nvPr>
        </p:nvSpPr>
        <p:spPr/>
        <p:txBody>
          <a:bodyPr/>
          <a:lstStyle/>
          <a:p>
            <a:fld id="{1BDFB284-1B45-4407-9A2B-2EF3B084A400}" type="slidenum">
              <a:rPr lang="en-US" smtClean="0"/>
              <a:t>8</a:t>
            </a:fld>
            <a:endParaRPr lang="en-US"/>
          </a:p>
        </p:txBody>
      </p:sp>
    </p:spTree>
    <p:extLst>
      <p:ext uri="{BB962C8B-B14F-4D97-AF65-F5344CB8AC3E}">
        <p14:creationId xmlns:p14="http://schemas.microsoft.com/office/powerpoint/2010/main" val="348426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321D7-80E1-2D0A-3B4A-37623ADCF9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2EAC8A-9B21-00E3-A58A-967BD36DDA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A906E0-242A-D059-1185-C2BC6C8E2852}"/>
              </a:ext>
            </a:extLst>
          </p:cNvPr>
          <p:cNvSpPr>
            <a:spLocks noGrp="1"/>
          </p:cNvSpPr>
          <p:nvPr>
            <p:ph type="body" idx="1"/>
          </p:nvPr>
        </p:nvSpPr>
        <p:spPr/>
        <p:txBody>
          <a:bodyPr/>
          <a:lstStyle/>
          <a:p>
            <a:r>
              <a:rPr lang="en-US" dirty="0"/>
              <a:t>The O-Net uses the Strong Interest Inventory (SII) Online, which has many careers, to evaluate what positions you would be most interested in.  Once the area of interest is determined, there are descriptions of the jobs that would suit your preferences. The Myers-Briggs Type Indicator(MBTI) analyzes a person’s personality and categorizes the individual into one of sixteen profiles. This provides better insight into how a person interacts with other personality types.</a:t>
            </a:r>
          </a:p>
        </p:txBody>
      </p:sp>
      <p:sp>
        <p:nvSpPr>
          <p:cNvPr id="4" name="Slide Number Placeholder 3">
            <a:extLst>
              <a:ext uri="{FF2B5EF4-FFF2-40B4-BE49-F238E27FC236}">
                <a16:creationId xmlns:a16="http://schemas.microsoft.com/office/drawing/2014/main" id="{73EE8974-6FF6-B52D-DC10-72D68C60DED7}"/>
              </a:ext>
            </a:extLst>
          </p:cNvPr>
          <p:cNvSpPr>
            <a:spLocks noGrp="1"/>
          </p:cNvSpPr>
          <p:nvPr>
            <p:ph type="sldNum" sz="quarter" idx="5"/>
          </p:nvPr>
        </p:nvSpPr>
        <p:spPr/>
        <p:txBody>
          <a:bodyPr/>
          <a:lstStyle/>
          <a:p>
            <a:fld id="{1BDFB284-1B45-4407-9A2B-2EF3B084A400}" type="slidenum">
              <a:rPr lang="en-US" smtClean="0"/>
              <a:t>9</a:t>
            </a:fld>
            <a:endParaRPr lang="en-US"/>
          </a:p>
        </p:txBody>
      </p:sp>
    </p:spTree>
    <p:extLst>
      <p:ext uri="{BB962C8B-B14F-4D97-AF65-F5344CB8AC3E}">
        <p14:creationId xmlns:p14="http://schemas.microsoft.com/office/powerpoint/2010/main" val="541149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0C88B-B094-DD1D-ECB5-8CACFD66B2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D55D4E-A895-484C-6FF8-7E0BAA50B3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F89AD8-DBE5-1118-AA8A-C2E618472160}"/>
              </a:ext>
            </a:extLst>
          </p:cNvPr>
          <p:cNvSpPr>
            <a:spLocks noGrp="1"/>
          </p:cNvSpPr>
          <p:nvPr>
            <p:ph type="body" idx="1"/>
          </p:nvPr>
        </p:nvSpPr>
        <p:spPr/>
        <p:txBody>
          <a:bodyPr/>
          <a:lstStyle/>
          <a:p>
            <a:r>
              <a:rPr lang="en-US" dirty="0"/>
              <a:t>The primary responsibility of career development professionals are to respect the dignity and to promote the welfare of the individuals to whom</a:t>
            </a:r>
          </a:p>
          <a:p>
            <a:r>
              <a:rPr lang="en-US" dirty="0"/>
              <a:t>they provide service.  </a:t>
            </a:r>
          </a:p>
          <a:p>
            <a:r>
              <a:rPr lang="en-US" dirty="0"/>
              <a:t>Informed Consent in the Professional Relationship.  Clients have the freedom to choose whether to enter into or remain in a professional relationship.</a:t>
            </a:r>
          </a:p>
        </p:txBody>
      </p:sp>
      <p:sp>
        <p:nvSpPr>
          <p:cNvPr id="4" name="Slide Number Placeholder 3">
            <a:extLst>
              <a:ext uri="{FF2B5EF4-FFF2-40B4-BE49-F238E27FC236}">
                <a16:creationId xmlns:a16="http://schemas.microsoft.com/office/drawing/2014/main" id="{D412EB1A-DF04-70A8-A2F5-CE1A8B353322}"/>
              </a:ext>
            </a:extLst>
          </p:cNvPr>
          <p:cNvSpPr>
            <a:spLocks noGrp="1"/>
          </p:cNvSpPr>
          <p:nvPr>
            <p:ph type="sldNum" sz="quarter" idx="5"/>
          </p:nvPr>
        </p:nvSpPr>
        <p:spPr/>
        <p:txBody>
          <a:bodyPr/>
          <a:lstStyle/>
          <a:p>
            <a:fld id="{1BDFB284-1B45-4407-9A2B-2EF3B084A400}" type="slidenum">
              <a:rPr lang="en-US" smtClean="0"/>
              <a:t>10</a:t>
            </a:fld>
            <a:endParaRPr lang="en-US"/>
          </a:p>
        </p:txBody>
      </p:sp>
    </p:spTree>
    <p:extLst>
      <p:ext uri="{BB962C8B-B14F-4D97-AF65-F5344CB8AC3E}">
        <p14:creationId xmlns:p14="http://schemas.microsoft.com/office/powerpoint/2010/main" val="2163540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5ACA-1B06-41F0-B395-2FD5C14B1B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645C0C-8C0E-8978-D3C5-D50E101D48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6CF0CC-752B-058F-6070-85DF9BE8D3F3}"/>
              </a:ext>
            </a:extLst>
          </p:cNvPr>
          <p:cNvSpPr>
            <a:spLocks noGrp="1"/>
          </p:cNvSpPr>
          <p:nvPr>
            <p:ph type="dt" sz="half" idx="10"/>
          </p:nvPr>
        </p:nvSpPr>
        <p:spPr/>
        <p:txBody>
          <a:bodyPr/>
          <a:lstStyle/>
          <a:p>
            <a:fld id="{E33C5E7D-45C4-48AE-AC49-DDBA7CD3EBDF}" type="datetimeFigureOut">
              <a:rPr lang="en-US" smtClean="0"/>
              <a:t>6/11/2026</a:t>
            </a:fld>
            <a:endParaRPr lang="en-US"/>
          </a:p>
        </p:txBody>
      </p:sp>
      <p:sp>
        <p:nvSpPr>
          <p:cNvPr id="5" name="Footer Placeholder 4">
            <a:extLst>
              <a:ext uri="{FF2B5EF4-FFF2-40B4-BE49-F238E27FC236}">
                <a16:creationId xmlns:a16="http://schemas.microsoft.com/office/drawing/2014/main" id="{A4A0338C-34AF-75CD-B216-D6DAD8B99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9D0BF3-F87D-41FF-F00F-BAEF1D419812}"/>
              </a:ext>
            </a:extLst>
          </p:cNvPr>
          <p:cNvSpPr>
            <a:spLocks noGrp="1"/>
          </p:cNvSpPr>
          <p:nvPr>
            <p:ph type="sldNum" sz="quarter" idx="12"/>
          </p:nvPr>
        </p:nvSpPr>
        <p:spPr/>
        <p:txBody>
          <a:bodyPr/>
          <a:lstStyle/>
          <a:p>
            <a:fld id="{727C9130-FA5F-4507-9936-92E062EBC4C0}" type="slidenum">
              <a:rPr lang="en-US" smtClean="0"/>
              <a:t>‹#›</a:t>
            </a:fld>
            <a:endParaRPr lang="en-US"/>
          </a:p>
        </p:txBody>
      </p:sp>
    </p:spTree>
    <p:extLst>
      <p:ext uri="{BB962C8B-B14F-4D97-AF65-F5344CB8AC3E}">
        <p14:creationId xmlns:p14="http://schemas.microsoft.com/office/powerpoint/2010/main" val="2119995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C5605-9061-B1E0-0CF4-0A30E1E511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C23D0D-0A3F-F76C-1CF7-7D10A1BC01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C8526-9158-154D-C74A-680775869373}"/>
              </a:ext>
            </a:extLst>
          </p:cNvPr>
          <p:cNvSpPr>
            <a:spLocks noGrp="1"/>
          </p:cNvSpPr>
          <p:nvPr>
            <p:ph type="dt" sz="half" idx="10"/>
          </p:nvPr>
        </p:nvSpPr>
        <p:spPr/>
        <p:txBody>
          <a:bodyPr/>
          <a:lstStyle/>
          <a:p>
            <a:fld id="{E33C5E7D-45C4-48AE-AC49-DDBA7CD3EBDF}" type="datetimeFigureOut">
              <a:rPr lang="en-US" smtClean="0"/>
              <a:t>6/11/2026</a:t>
            </a:fld>
            <a:endParaRPr lang="en-US"/>
          </a:p>
        </p:txBody>
      </p:sp>
      <p:sp>
        <p:nvSpPr>
          <p:cNvPr id="5" name="Footer Placeholder 4">
            <a:extLst>
              <a:ext uri="{FF2B5EF4-FFF2-40B4-BE49-F238E27FC236}">
                <a16:creationId xmlns:a16="http://schemas.microsoft.com/office/drawing/2014/main" id="{F05C292F-0BF8-C3AC-87CF-52D0AC3C11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106F2A-C9BE-7155-B23B-546EA1FE8A80}"/>
              </a:ext>
            </a:extLst>
          </p:cNvPr>
          <p:cNvSpPr>
            <a:spLocks noGrp="1"/>
          </p:cNvSpPr>
          <p:nvPr>
            <p:ph type="sldNum" sz="quarter" idx="12"/>
          </p:nvPr>
        </p:nvSpPr>
        <p:spPr/>
        <p:txBody>
          <a:bodyPr/>
          <a:lstStyle/>
          <a:p>
            <a:fld id="{727C9130-FA5F-4507-9936-92E062EBC4C0}" type="slidenum">
              <a:rPr lang="en-US" smtClean="0"/>
              <a:t>‹#›</a:t>
            </a:fld>
            <a:endParaRPr lang="en-US"/>
          </a:p>
        </p:txBody>
      </p:sp>
    </p:spTree>
    <p:extLst>
      <p:ext uri="{BB962C8B-B14F-4D97-AF65-F5344CB8AC3E}">
        <p14:creationId xmlns:p14="http://schemas.microsoft.com/office/powerpoint/2010/main" val="2405532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2E3368-3E70-0986-B8E7-D67462D963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82DBC8-78DA-7727-25B1-53D89952B3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1C55C4-FD37-6861-128E-47A85EA7A002}"/>
              </a:ext>
            </a:extLst>
          </p:cNvPr>
          <p:cNvSpPr>
            <a:spLocks noGrp="1"/>
          </p:cNvSpPr>
          <p:nvPr>
            <p:ph type="dt" sz="half" idx="10"/>
          </p:nvPr>
        </p:nvSpPr>
        <p:spPr/>
        <p:txBody>
          <a:bodyPr/>
          <a:lstStyle/>
          <a:p>
            <a:fld id="{E33C5E7D-45C4-48AE-AC49-DDBA7CD3EBDF}" type="datetimeFigureOut">
              <a:rPr lang="en-US" smtClean="0"/>
              <a:t>6/11/2026</a:t>
            </a:fld>
            <a:endParaRPr lang="en-US"/>
          </a:p>
        </p:txBody>
      </p:sp>
      <p:sp>
        <p:nvSpPr>
          <p:cNvPr id="5" name="Footer Placeholder 4">
            <a:extLst>
              <a:ext uri="{FF2B5EF4-FFF2-40B4-BE49-F238E27FC236}">
                <a16:creationId xmlns:a16="http://schemas.microsoft.com/office/drawing/2014/main" id="{6589A720-38BC-FD4F-EA56-983D4E0936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413979-15C0-5B8D-EC1E-A90BD60E7AFA}"/>
              </a:ext>
            </a:extLst>
          </p:cNvPr>
          <p:cNvSpPr>
            <a:spLocks noGrp="1"/>
          </p:cNvSpPr>
          <p:nvPr>
            <p:ph type="sldNum" sz="quarter" idx="12"/>
          </p:nvPr>
        </p:nvSpPr>
        <p:spPr/>
        <p:txBody>
          <a:bodyPr/>
          <a:lstStyle/>
          <a:p>
            <a:fld id="{727C9130-FA5F-4507-9936-92E062EBC4C0}" type="slidenum">
              <a:rPr lang="en-US" smtClean="0"/>
              <a:t>‹#›</a:t>
            </a:fld>
            <a:endParaRPr lang="en-US"/>
          </a:p>
        </p:txBody>
      </p:sp>
    </p:spTree>
    <p:extLst>
      <p:ext uri="{BB962C8B-B14F-4D97-AF65-F5344CB8AC3E}">
        <p14:creationId xmlns:p14="http://schemas.microsoft.com/office/powerpoint/2010/main" val="40345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C0ED6-9157-D75D-8D61-FB6ED0E83B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F3BEB5-A972-94CC-BB89-4CA6EE710E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5AFEDB-112F-FA73-2690-E7AB1B5D91E1}"/>
              </a:ext>
            </a:extLst>
          </p:cNvPr>
          <p:cNvSpPr>
            <a:spLocks noGrp="1"/>
          </p:cNvSpPr>
          <p:nvPr>
            <p:ph type="dt" sz="half" idx="10"/>
          </p:nvPr>
        </p:nvSpPr>
        <p:spPr/>
        <p:txBody>
          <a:bodyPr/>
          <a:lstStyle/>
          <a:p>
            <a:fld id="{E33C5E7D-45C4-48AE-AC49-DDBA7CD3EBDF}" type="datetimeFigureOut">
              <a:rPr lang="en-US" smtClean="0"/>
              <a:t>6/11/2026</a:t>
            </a:fld>
            <a:endParaRPr lang="en-US"/>
          </a:p>
        </p:txBody>
      </p:sp>
      <p:sp>
        <p:nvSpPr>
          <p:cNvPr id="5" name="Footer Placeholder 4">
            <a:extLst>
              <a:ext uri="{FF2B5EF4-FFF2-40B4-BE49-F238E27FC236}">
                <a16:creationId xmlns:a16="http://schemas.microsoft.com/office/drawing/2014/main" id="{2798FA3E-2C67-C0A0-413E-DA507CC8B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B1FDEE-3675-5A40-A7F0-4FBDF6BEFF59}"/>
              </a:ext>
            </a:extLst>
          </p:cNvPr>
          <p:cNvSpPr>
            <a:spLocks noGrp="1"/>
          </p:cNvSpPr>
          <p:nvPr>
            <p:ph type="sldNum" sz="quarter" idx="12"/>
          </p:nvPr>
        </p:nvSpPr>
        <p:spPr/>
        <p:txBody>
          <a:bodyPr/>
          <a:lstStyle/>
          <a:p>
            <a:fld id="{727C9130-FA5F-4507-9936-92E062EBC4C0}" type="slidenum">
              <a:rPr lang="en-US" smtClean="0"/>
              <a:t>‹#›</a:t>
            </a:fld>
            <a:endParaRPr lang="en-US"/>
          </a:p>
        </p:txBody>
      </p:sp>
    </p:spTree>
    <p:extLst>
      <p:ext uri="{BB962C8B-B14F-4D97-AF65-F5344CB8AC3E}">
        <p14:creationId xmlns:p14="http://schemas.microsoft.com/office/powerpoint/2010/main" val="3604454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50A0B-C628-09CB-13D3-86F91BA03A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489A2B-0A9F-BBC3-7805-86CF800CF9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68C87D-3F69-D7E7-176D-D77EB603A6C1}"/>
              </a:ext>
            </a:extLst>
          </p:cNvPr>
          <p:cNvSpPr>
            <a:spLocks noGrp="1"/>
          </p:cNvSpPr>
          <p:nvPr>
            <p:ph type="dt" sz="half" idx="10"/>
          </p:nvPr>
        </p:nvSpPr>
        <p:spPr/>
        <p:txBody>
          <a:bodyPr/>
          <a:lstStyle/>
          <a:p>
            <a:fld id="{E33C5E7D-45C4-48AE-AC49-DDBA7CD3EBDF}" type="datetimeFigureOut">
              <a:rPr lang="en-US" smtClean="0"/>
              <a:t>6/11/2026</a:t>
            </a:fld>
            <a:endParaRPr lang="en-US"/>
          </a:p>
        </p:txBody>
      </p:sp>
      <p:sp>
        <p:nvSpPr>
          <p:cNvPr id="5" name="Footer Placeholder 4">
            <a:extLst>
              <a:ext uri="{FF2B5EF4-FFF2-40B4-BE49-F238E27FC236}">
                <a16:creationId xmlns:a16="http://schemas.microsoft.com/office/drawing/2014/main" id="{BADA6EB7-1D8F-4036-2619-20CC231422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E345B0-EF4A-1460-CA67-886EAB63D24F}"/>
              </a:ext>
            </a:extLst>
          </p:cNvPr>
          <p:cNvSpPr>
            <a:spLocks noGrp="1"/>
          </p:cNvSpPr>
          <p:nvPr>
            <p:ph type="sldNum" sz="quarter" idx="12"/>
          </p:nvPr>
        </p:nvSpPr>
        <p:spPr/>
        <p:txBody>
          <a:bodyPr/>
          <a:lstStyle/>
          <a:p>
            <a:fld id="{727C9130-FA5F-4507-9936-92E062EBC4C0}" type="slidenum">
              <a:rPr lang="en-US" smtClean="0"/>
              <a:t>‹#›</a:t>
            </a:fld>
            <a:endParaRPr lang="en-US"/>
          </a:p>
        </p:txBody>
      </p:sp>
    </p:spTree>
    <p:extLst>
      <p:ext uri="{BB962C8B-B14F-4D97-AF65-F5344CB8AC3E}">
        <p14:creationId xmlns:p14="http://schemas.microsoft.com/office/powerpoint/2010/main" val="3055423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D724E-3B57-ADC6-A36E-CA5A638FFE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8ED0D5-4525-07BC-D0E0-AF5B8C29C7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20F089-6FD2-BE22-DECB-523C5FDD1C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52DE18-38E9-B3F9-8853-41615A6DD15E}"/>
              </a:ext>
            </a:extLst>
          </p:cNvPr>
          <p:cNvSpPr>
            <a:spLocks noGrp="1"/>
          </p:cNvSpPr>
          <p:nvPr>
            <p:ph type="dt" sz="half" idx="10"/>
          </p:nvPr>
        </p:nvSpPr>
        <p:spPr/>
        <p:txBody>
          <a:bodyPr/>
          <a:lstStyle/>
          <a:p>
            <a:fld id="{E33C5E7D-45C4-48AE-AC49-DDBA7CD3EBDF}" type="datetimeFigureOut">
              <a:rPr lang="en-US" smtClean="0"/>
              <a:t>6/11/2026</a:t>
            </a:fld>
            <a:endParaRPr lang="en-US"/>
          </a:p>
        </p:txBody>
      </p:sp>
      <p:sp>
        <p:nvSpPr>
          <p:cNvPr id="6" name="Footer Placeholder 5">
            <a:extLst>
              <a:ext uri="{FF2B5EF4-FFF2-40B4-BE49-F238E27FC236}">
                <a16:creationId xmlns:a16="http://schemas.microsoft.com/office/drawing/2014/main" id="{2073957B-EB67-1E04-239B-D60706C0AD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D184A1-6FBB-9364-481D-39F788ECF64E}"/>
              </a:ext>
            </a:extLst>
          </p:cNvPr>
          <p:cNvSpPr>
            <a:spLocks noGrp="1"/>
          </p:cNvSpPr>
          <p:nvPr>
            <p:ph type="sldNum" sz="quarter" idx="12"/>
          </p:nvPr>
        </p:nvSpPr>
        <p:spPr/>
        <p:txBody>
          <a:bodyPr/>
          <a:lstStyle/>
          <a:p>
            <a:fld id="{727C9130-FA5F-4507-9936-92E062EBC4C0}" type="slidenum">
              <a:rPr lang="en-US" smtClean="0"/>
              <a:t>‹#›</a:t>
            </a:fld>
            <a:endParaRPr lang="en-US"/>
          </a:p>
        </p:txBody>
      </p:sp>
    </p:spTree>
    <p:extLst>
      <p:ext uri="{BB962C8B-B14F-4D97-AF65-F5344CB8AC3E}">
        <p14:creationId xmlns:p14="http://schemas.microsoft.com/office/powerpoint/2010/main" val="1181710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26FEB-3D80-33EB-BED2-A4653EA688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1F5E13-2277-8156-3B3F-FB577918CE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9E4C78-99A5-7466-E94C-466B01A37E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6AB0F2-66F3-0524-C0AD-B8AA5F4F42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F65C37-74AB-F7E4-202C-6CF6ED1981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F03681-E659-05C5-C659-36402A096340}"/>
              </a:ext>
            </a:extLst>
          </p:cNvPr>
          <p:cNvSpPr>
            <a:spLocks noGrp="1"/>
          </p:cNvSpPr>
          <p:nvPr>
            <p:ph type="dt" sz="half" idx="10"/>
          </p:nvPr>
        </p:nvSpPr>
        <p:spPr/>
        <p:txBody>
          <a:bodyPr/>
          <a:lstStyle/>
          <a:p>
            <a:fld id="{E33C5E7D-45C4-48AE-AC49-DDBA7CD3EBDF}" type="datetimeFigureOut">
              <a:rPr lang="en-US" smtClean="0"/>
              <a:t>6/11/2026</a:t>
            </a:fld>
            <a:endParaRPr lang="en-US"/>
          </a:p>
        </p:txBody>
      </p:sp>
      <p:sp>
        <p:nvSpPr>
          <p:cNvPr id="8" name="Footer Placeholder 7">
            <a:extLst>
              <a:ext uri="{FF2B5EF4-FFF2-40B4-BE49-F238E27FC236}">
                <a16:creationId xmlns:a16="http://schemas.microsoft.com/office/drawing/2014/main" id="{40679764-6E3B-7739-8DA8-3E8A138E1B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D8BB85-AC46-E6CA-572E-F33CD384593C}"/>
              </a:ext>
            </a:extLst>
          </p:cNvPr>
          <p:cNvSpPr>
            <a:spLocks noGrp="1"/>
          </p:cNvSpPr>
          <p:nvPr>
            <p:ph type="sldNum" sz="quarter" idx="12"/>
          </p:nvPr>
        </p:nvSpPr>
        <p:spPr/>
        <p:txBody>
          <a:bodyPr/>
          <a:lstStyle/>
          <a:p>
            <a:fld id="{727C9130-FA5F-4507-9936-92E062EBC4C0}" type="slidenum">
              <a:rPr lang="en-US" smtClean="0"/>
              <a:t>‹#›</a:t>
            </a:fld>
            <a:endParaRPr lang="en-US"/>
          </a:p>
        </p:txBody>
      </p:sp>
    </p:spTree>
    <p:extLst>
      <p:ext uri="{BB962C8B-B14F-4D97-AF65-F5344CB8AC3E}">
        <p14:creationId xmlns:p14="http://schemas.microsoft.com/office/powerpoint/2010/main" val="2001310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FBF50-1B59-1418-CD9E-2748003A2D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AAF306-95A1-DDB0-6D2C-6E03085FE202}"/>
              </a:ext>
            </a:extLst>
          </p:cNvPr>
          <p:cNvSpPr>
            <a:spLocks noGrp="1"/>
          </p:cNvSpPr>
          <p:nvPr>
            <p:ph type="dt" sz="half" idx="10"/>
          </p:nvPr>
        </p:nvSpPr>
        <p:spPr/>
        <p:txBody>
          <a:bodyPr/>
          <a:lstStyle/>
          <a:p>
            <a:fld id="{E33C5E7D-45C4-48AE-AC49-DDBA7CD3EBDF}" type="datetimeFigureOut">
              <a:rPr lang="en-US" smtClean="0"/>
              <a:t>6/11/2026</a:t>
            </a:fld>
            <a:endParaRPr lang="en-US"/>
          </a:p>
        </p:txBody>
      </p:sp>
      <p:sp>
        <p:nvSpPr>
          <p:cNvPr id="4" name="Footer Placeholder 3">
            <a:extLst>
              <a:ext uri="{FF2B5EF4-FFF2-40B4-BE49-F238E27FC236}">
                <a16:creationId xmlns:a16="http://schemas.microsoft.com/office/drawing/2014/main" id="{2172C699-E770-7465-8F49-0501CA9A84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5A1496-46C2-ED23-CA24-8EE309B5F3B6}"/>
              </a:ext>
            </a:extLst>
          </p:cNvPr>
          <p:cNvSpPr>
            <a:spLocks noGrp="1"/>
          </p:cNvSpPr>
          <p:nvPr>
            <p:ph type="sldNum" sz="quarter" idx="12"/>
          </p:nvPr>
        </p:nvSpPr>
        <p:spPr/>
        <p:txBody>
          <a:bodyPr/>
          <a:lstStyle/>
          <a:p>
            <a:fld id="{727C9130-FA5F-4507-9936-92E062EBC4C0}" type="slidenum">
              <a:rPr lang="en-US" smtClean="0"/>
              <a:t>‹#›</a:t>
            </a:fld>
            <a:endParaRPr lang="en-US"/>
          </a:p>
        </p:txBody>
      </p:sp>
    </p:spTree>
    <p:extLst>
      <p:ext uri="{BB962C8B-B14F-4D97-AF65-F5344CB8AC3E}">
        <p14:creationId xmlns:p14="http://schemas.microsoft.com/office/powerpoint/2010/main" val="1014735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B9A7E4-8BF0-C376-3928-2BCB558EACD5}"/>
              </a:ext>
            </a:extLst>
          </p:cNvPr>
          <p:cNvSpPr>
            <a:spLocks noGrp="1"/>
          </p:cNvSpPr>
          <p:nvPr>
            <p:ph type="dt" sz="half" idx="10"/>
          </p:nvPr>
        </p:nvSpPr>
        <p:spPr/>
        <p:txBody>
          <a:bodyPr/>
          <a:lstStyle/>
          <a:p>
            <a:fld id="{E33C5E7D-45C4-48AE-AC49-DDBA7CD3EBDF}" type="datetimeFigureOut">
              <a:rPr lang="en-US" smtClean="0"/>
              <a:t>6/11/2026</a:t>
            </a:fld>
            <a:endParaRPr lang="en-US"/>
          </a:p>
        </p:txBody>
      </p:sp>
      <p:sp>
        <p:nvSpPr>
          <p:cNvPr id="3" name="Footer Placeholder 2">
            <a:extLst>
              <a:ext uri="{FF2B5EF4-FFF2-40B4-BE49-F238E27FC236}">
                <a16:creationId xmlns:a16="http://schemas.microsoft.com/office/drawing/2014/main" id="{022D8D86-5B02-0701-5636-766BB431B1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EEF645-E27E-B89B-780A-33208D88BDF5}"/>
              </a:ext>
            </a:extLst>
          </p:cNvPr>
          <p:cNvSpPr>
            <a:spLocks noGrp="1"/>
          </p:cNvSpPr>
          <p:nvPr>
            <p:ph type="sldNum" sz="quarter" idx="12"/>
          </p:nvPr>
        </p:nvSpPr>
        <p:spPr/>
        <p:txBody>
          <a:bodyPr/>
          <a:lstStyle/>
          <a:p>
            <a:fld id="{727C9130-FA5F-4507-9936-92E062EBC4C0}" type="slidenum">
              <a:rPr lang="en-US" smtClean="0"/>
              <a:t>‹#›</a:t>
            </a:fld>
            <a:endParaRPr lang="en-US"/>
          </a:p>
        </p:txBody>
      </p:sp>
    </p:spTree>
    <p:extLst>
      <p:ext uri="{BB962C8B-B14F-4D97-AF65-F5344CB8AC3E}">
        <p14:creationId xmlns:p14="http://schemas.microsoft.com/office/powerpoint/2010/main" val="3990612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AA89F-59E8-1671-ADD8-DA7379EB02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EC9A8D-E5B6-6523-7E10-D79BD393BF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F49120-E4C8-1692-AAF3-A7226765A9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3D32CD-7465-C3EC-CDC8-750210FB8CE1}"/>
              </a:ext>
            </a:extLst>
          </p:cNvPr>
          <p:cNvSpPr>
            <a:spLocks noGrp="1"/>
          </p:cNvSpPr>
          <p:nvPr>
            <p:ph type="dt" sz="half" idx="10"/>
          </p:nvPr>
        </p:nvSpPr>
        <p:spPr/>
        <p:txBody>
          <a:bodyPr/>
          <a:lstStyle/>
          <a:p>
            <a:fld id="{E33C5E7D-45C4-48AE-AC49-DDBA7CD3EBDF}" type="datetimeFigureOut">
              <a:rPr lang="en-US" smtClean="0"/>
              <a:t>6/11/2026</a:t>
            </a:fld>
            <a:endParaRPr lang="en-US"/>
          </a:p>
        </p:txBody>
      </p:sp>
      <p:sp>
        <p:nvSpPr>
          <p:cNvPr id="6" name="Footer Placeholder 5">
            <a:extLst>
              <a:ext uri="{FF2B5EF4-FFF2-40B4-BE49-F238E27FC236}">
                <a16:creationId xmlns:a16="http://schemas.microsoft.com/office/drawing/2014/main" id="{0BA96F33-6F8B-9166-9854-58BFA07804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2475E6-A240-36FE-F7C7-313BC0E4D62B}"/>
              </a:ext>
            </a:extLst>
          </p:cNvPr>
          <p:cNvSpPr>
            <a:spLocks noGrp="1"/>
          </p:cNvSpPr>
          <p:nvPr>
            <p:ph type="sldNum" sz="quarter" idx="12"/>
          </p:nvPr>
        </p:nvSpPr>
        <p:spPr/>
        <p:txBody>
          <a:bodyPr/>
          <a:lstStyle/>
          <a:p>
            <a:fld id="{727C9130-FA5F-4507-9936-92E062EBC4C0}" type="slidenum">
              <a:rPr lang="en-US" smtClean="0"/>
              <a:t>‹#›</a:t>
            </a:fld>
            <a:endParaRPr lang="en-US"/>
          </a:p>
        </p:txBody>
      </p:sp>
    </p:spTree>
    <p:extLst>
      <p:ext uri="{BB962C8B-B14F-4D97-AF65-F5344CB8AC3E}">
        <p14:creationId xmlns:p14="http://schemas.microsoft.com/office/powerpoint/2010/main" val="851274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676F5-2052-F146-2DCB-EE6ED3EA18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BC1220-E549-A856-ED43-E1BDEA176E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8694BC-010B-B202-80C5-27F55D036B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BDA22C-A50F-E129-4E7A-8CB4082AA631}"/>
              </a:ext>
            </a:extLst>
          </p:cNvPr>
          <p:cNvSpPr>
            <a:spLocks noGrp="1"/>
          </p:cNvSpPr>
          <p:nvPr>
            <p:ph type="dt" sz="half" idx="10"/>
          </p:nvPr>
        </p:nvSpPr>
        <p:spPr/>
        <p:txBody>
          <a:bodyPr/>
          <a:lstStyle/>
          <a:p>
            <a:fld id="{E33C5E7D-45C4-48AE-AC49-DDBA7CD3EBDF}" type="datetimeFigureOut">
              <a:rPr lang="en-US" smtClean="0"/>
              <a:t>6/11/2026</a:t>
            </a:fld>
            <a:endParaRPr lang="en-US"/>
          </a:p>
        </p:txBody>
      </p:sp>
      <p:sp>
        <p:nvSpPr>
          <p:cNvPr id="6" name="Footer Placeholder 5">
            <a:extLst>
              <a:ext uri="{FF2B5EF4-FFF2-40B4-BE49-F238E27FC236}">
                <a16:creationId xmlns:a16="http://schemas.microsoft.com/office/drawing/2014/main" id="{AF58C88E-81CC-A027-77CE-5563A80CCB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ED733A-BBD8-F278-BDBA-6E520D3C82B6}"/>
              </a:ext>
            </a:extLst>
          </p:cNvPr>
          <p:cNvSpPr>
            <a:spLocks noGrp="1"/>
          </p:cNvSpPr>
          <p:nvPr>
            <p:ph type="sldNum" sz="quarter" idx="12"/>
          </p:nvPr>
        </p:nvSpPr>
        <p:spPr/>
        <p:txBody>
          <a:bodyPr/>
          <a:lstStyle/>
          <a:p>
            <a:fld id="{727C9130-FA5F-4507-9936-92E062EBC4C0}" type="slidenum">
              <a:rPr lang="en-US" smtClean="0"/>
              <a:t>‹#›</a:t>
            </a:fld>
            <a:endParaRPr lang="en-US"/>
          </a:p>
        </p:txBody>
      </p:sp>
    </p:spTree>
    <p:extLst>
      <p:ext uri="{BB962C8B-B14F-4D97-AF65-F5344CB8AC3E}">
        <p14:creationId xmlns:p14="http://schemas.microsoft.com/office/powerpoint/2010/main" val="909158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F336D4-6527-8B9D-708D-012F028421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46F96A-41D4-145E-4430-0E6A0536CB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326B9-E641-8443-BFCD-6EF5E316B0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C5E7D-45C4-48AE-AC49-DDBA7CD3EBDF}" type="datetimeFigureOut">
              <a:rPr lang="en-US" smtClean="0"/>
              <a:t>6/11/2026</a:t>
            </a:fld>
            <a:endParaRPr lang="en-US"/>
          </a:p>
        </p:txBody>
      </p:sp>
      <p:sp>
        <p:nvSpPr>
          <p:cNvPr id="5" name="Footer Placeholder 4">
            <a:extLst>
              <a:ext uri="{FF2B5EF4-FFF2-40B4-BE49-F238E27FC236}">
                <a16:creationId xmlns:a16="http://schemas.microsoft.com/office/drawing/2014/main" id="{BACCE2D2-DB94-6357-930B-408B395212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4D5FE6-F718-2AC5-1A6C-1E442973BD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C9130-FA5F-4507-9936-92E062EBC4C0}" type="slidenum">
              <a:rPr lang="en-US" smtClean="0"/>
              <a:t>‹#›</a:t>
            </a:fld>
            <a:endParaRPr lang="en-US"/>
          </a:p>
        </p:txBody>
      </p:sp>
    </p:spTree>
    <p:extLst>
      <p:ext uri="{BB962C8B-B14F-4D97-AF65-F5344CB8AC3E}">
        <p14:creationId xmlns:p14="http://schemas.microsoft.com/office/powerpoint/2010/main" val="416399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wiipa.org/1955/technology-and-innovation-trends-shaping-the-future-of-our-world/"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istockphoto.com/photos/black-professional-women" TargetMode="External"/><Relationship Id="rId5" Type="http://schemas.openxmlformats.org/officeDocument/2006/relationships/image" Target="../media/image20.jp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hyperlink" Target="https://today.troy.edu/news/tackling-mental-health-crisis-mental-health-counselors/" TargetMode="Externa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hyperlink" Target="https://www.yesmagazine.org/opinion/2021/11/30/black-run-child-care-centers" TargetMode="Externa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researchgate.net/publication/350068505_Developing_Bilingualism_in_Nursing_Students_Learning_Foreign_Languages_beyond_the_Nursing_Curriculum/figures?lo=1" TargetMode="External"/><Relationship Id="rId5" Type="http://schemas.openxmlformats.org/officeDocument/2006/relationships/image" Target="../media/image12.jp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unsplash.com/s/photos/reading" TargetMode="Externa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hyperlink" Target="https://www.istockphoto.com/photo/portrait-lawyer-and-black-woman-with-tablet-smile-and-happy-in-office-workplace-gm1587604256-52918707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verywellmind.com/the-myers-briggs-type-indicator-279558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O*net%20interest%20profiler%20at%20my%20next%20move.%20My%20Next%20Move.%20(n.d.).%20https:/www.mynextmove.org/explore/ip" TargetMode="External"/><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219BC1F-A50A-C0E8-1EEB-84E1EA87AC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8167BB1B-9CFB-FDC3-5C2E-AE6643513F4D}"/>
              </a:ext>
            </a:extLst>
          </p:cNvPr>
          <p:cNvPicPr>
            <a:picLocks noChangeAspect="1"/>
          </p:cNvPicPr>
          <p:nvPr/>
        </p:nvPicPr>
        <p:blipFill>
          <a:blip r:embed="rId3"/>
          <a:stretch>
            <a:fillRect/>
          </a:stretch>
        </p:blipFill>
        <p:spPr>
          <a:xfrm>
            <a:off x="10604089" y="-1112222"/>
            <a:ext cx="1484671" cy="8132453"/>
          </a:xfrm>
          <a:prstGeom prst="rect">
            <a:avLst/>
          </a:prstGeom>
        </p:spPr>
      </p:pic>
      <p:sp>
        <p:nvSpPr>
          <p:cNvPr id="3" name="Subtitle 2">
            <a:extLst>
              <a:ext uri="{FF2B5EF4-FFF2-40B4-BE49-F238E27FC236}">
                <a16:creationId xmlns:a16="http://schemas.microsoft.com/office/drawing/2014/main" id="{B8A3F792-18FD-F090-6096-22963C4FB5D8}"/>
              </a:ext>
            </a:extLst>
          </p:cNvPr>
          <p:cNvSpPr>
            <a:spLocks noGrp="1"/>
          </p:cNvSpPr>
          <p:nvPr>
            <p:ph type="subTitle" idx="1"/>
          </p:nvPr>
        </p:nvSpPr>
        <p:spPr>
          <a:xfrm>
            <a:off x="0" y="5745168"/>
            <a:ext cx="3318386" cy="516192"/>
          </a:xfrm>
          <a:solidFill>
            <a:srgbClr val="85A884"/>
          </a:solidFill>
        </p:spPr>
        <p:txBody>
          <a:bodyPr>
            <a:normAutofit/>
          </a:bodyPr>
          <a:lstStyle/>
          <a:p>
            <a:r>
              <a:rPr lang="en-US" dirty="0">
                <a:hlinkClick r:id="rId4"/>
              </a:rPr>
              <a:t>Figure 1. wiipa.org (n, d)</a:t>
            </a:r>
            <a:endParaRPr lang="en-US" dirty="0"/>
          </a:p>
          <a:p>
            <a:endParaRPr lang="en-US" dirty="0"/>
          </a:p>
        </p:txBody>
      </p:sp>
      <p:sp>
        <p:nvSpPr>
          <p:cNvPr id="11" name="TextBox 10">
            <a:extLst>
              <a:ext uri="{FF2B5EF4-FFF2-40B4-BE49-F238E27FC236}">
                <a16:creationId xmlns:a16="http://schemas.microsoft.com/office/drawing/2014/main" id="{F6F00620-9B05-4E3A-96A6-461A3ACA1F6E}"/>
              </a:ext>
            </a:extLst>
          </p:cNvPr>
          <p:cNvSpPr txBox="1"/>
          <p:nvPr/>
        </p:nvSpPr>
        <p:spPr>
          <a:xfrm>
            <a:off x="9581437" y="3124692"/>
            <a:ext cx="2694432" cy="1716304"/>
          </a:xfrm>
          <a:prstGeom prst="rect">
            <a:avLst/>
          </a:prstGeom>
          <a:noFill/>
        </p:spPr>
        <p:txBody>
          <a:bodyPr wrap="square" rtlCol="0">
            <a:spAutoFit/>
          </a:bodyPr>
          <a:lstStyle/>
          <a:p>
            <a:pPr marL="0" marR="0">
              <a:lnSpc>
                <a:spcPct val="200000"/>
              </a:lnSpc>
            </a:pPr>
            <a:endParaRPr lang="en-US" sz="1800" b="1" dirty="0">
              <a:effectLst/>
              <a:latin typeface="Aptos Serif" panose="02020604070405020304" pitchFamily="18" charset="0"/>
              <a:ea typeface="Times New Roman" panose="02020603050405020304" pitchFamily="18" charset="0"/>
              <a:cs typeface="Times New Roman" panose="02020603050405020304" pitchFamily="18" charset="0"/>
            </a:endParaRPr>
          </a:p>
          <a:p>
            <a:pPr marL="0" marR="0">
              <a:lnSpc>
                <a:spcPct val="200000"/>
              </a:lnSpc>
            </a:pPr>
            <a:r>
              <a:rPr lang="en-US" sz="2000" b="1" dirty="0">
                <a:solidFill>
                  <a:srgbClr val="417DBC"/>
                </a:solidFill>
                <a:latin typeface="Aptos Serif" panose="02020604070405020304" pitchFamily="18" charset="0"/>
                <a:ea typeface="Times New Roman" panose="02020603050405020304" pitchFamily="18" charset="0"/>
                <a:cs typeface="Times New Roman" panose="02020603050405020304" pitchFamily="18" charset="0"/>
              </a:rPr>
              <a:t>CNL 525</a:t>
            </a:r>
          </a:p>
          <a:p>
            <a:pPr marL="0" marR="0">
              <a:lnSpc>
                <a:spcPct val="200000"/>
              </a:lnSpc>
            </a:pPr>
            <a:endParaRPr lang="en-US" dirty="0">
              <a:solidFill>
                <a:srgbClr val="FEDFCA"/>
              </a:solidFill>
              <a:latin typeface="NSimSun" panose="02010609030101010101" pitchFamily="49" charset="-122"/>
              <a:ea typeface="NSimSun" panose="02010609030101010101" pitchFamily="49" charset="-122"/>
            </a:endParaRPr>
          </a:p>
        </p:txBody>
      </p:sp>
      <p:sp>
        <p:nvSpPr>
          <p:cNvPr id="8" name="Title 7">
            <a:extLst>
              <a:ext uri="{FF2B5EF4-FFF2-40B4-BE49-F238E27FC236}">
                <a16:creationId xmlns:a16="http://schemas.microsoft.com/office/drawing/2014/main" id="{61A3E1F3-9AE7-25FA-B5FD-C08F03CA9179}"/>
              </a:ext>
            </a:extLst>
          </p:cNvPr>
          <p:cNvSpPr>
            <a:spLocks noGrp="1"/>
          </p:cNvSpPr>
          <p:nvPr>
            <p:ph type="ctrTitle"/>
          </p:nvPr>
        </p:nvSpPr>
        <p:spPr>
          <a:xfrm>
            <a:off x="103240" y="1131675"/>
            <a:ext cx="12004891" cy="1396377"/>
          </a:xfrm>
        </p:spPr>
        <p:txBody>
          <a:bodyPr>
            <a:normAutofit fontScale="90000"/>
          </a:bodyPr>
          <a:lstStyle/>
          <a:p>
            <a:pPr algn="l"/>
            <a:r>
              <a:rPr lang="en-US" b="1" dirty="0">
                <a:solidFill>
                  <a:srgbClr val="FFCCCC"/>
                </a:solidFill>
                <a:latin typeface="NSimSun" panose="02010609030101010101" pitchFamily="49" charset="-122"/>
                <a:ea typeface="NSimSun" panose="02010609030101010101" pitchFamily="49" charset="-122"/>
              </a:rPr>
              <a:t>CAREER  COUNSELING PRESENTATION</a:t>
            </a:r>
            <a:br>
              <a:rPr lang="en-US" b="1" dirty="0">
                <a:solidFill>
                  <a:srgbClr val="FFCCCC"/>
                </a:solidFill>
                <a:latin typeface="NSimSun" panose="02010609030101010101" pitchFamily="49" charset="-122"/>
                <a:ea typeface="NSimSun" panose="02010609030101010101" pitchFamily="49" charset="-122"/>
              </a:rPr>
            </a:br>
            <a:br>
              <a:rPr lang="en-US" b="1" dirty="0">
                <a:solidFill>
                  <a:srgbClr val="FFCCCC"/>
                </a:solidFill>
                <a:latin typeface="NSimSun" panose="02010609030101010101" pitchFamily="49" charset="-122"/>
                <a:ea typeface="NSimSun" panose="02010609030101010101" pitchFamily="49" charset="-122"/>
              </a:rPr>
            </a:br>
            <a:r>
              <a:rPr lang="en-US" b="1" dirty="0" err="1">
                <a:solidFill>
                  <a:srgbClr val="FFCCCC"/>
                </a:solidFill>
                <a:latin typeface="NSimSun" panose="02010609030101010101" pitchFamily="49" charset="-122"/>
                <a:ea typeface="NSimSun" panose="02010609030101010101" pitchFamily="49" charset="-122"/>
              </a:rPr>
              <a:t>Lekeesha</a:t>
            </a:r>
            <a:endParaRPr lang="en-US" b="1" dirty="0">
              <a:solidFill>
                <a:srgbClr val="FFCCCC"/>
              </a:solidFill>
              <a:latin typeface="NSimSun" panose="02010609030101010101" pitchFamily="49" charset="-122"/>
              <a:ea typeface="NSimSun" panose="02010609030101010101" pitchFamily="49" charset="-122"/>
            </a:endParaRPr>
          </a:p>
        </p:txBody>
      </p:sp>
    </p:spTree>
    <p:extLst>
      <p:ext uri="{BB962C8B-B14F-4D97-AF65-F5344CB8AC3E}">
        <p14:creationId xmlns:p14="http://schemas.microsoft.com/office/powerpoint/2010/main" val="3018075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72943-9865-B01B-AF0D-F1384605E0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785633-D9E4-A259-2BF0-768059DC11C7}"/>
              </a:ext>
            </a:extLst>
          </p:cNvPr>
          <p:cNvSpPr>
            <a:spLocks noGrp="1"/>
          </p:cNvSpPr>
          <p:nvPr>
            <p:ph type="title"/>
          </p:nvPr>
        </p:nvSpPr>
        <p:spPr/>
        <p:txBody>
          <a:bodyPr/>
          <a:lstStyle/>
          <a:p>
            <a:endParaRPr lang="en-US" dirty="0"/>
          </a:p>
        </p:txBody>
      </p:sp>
      <p:pic>
        <p:nvPicPr>
          <p:cNvPr id="9" name="Content Placeholder 8">
            <a:extLst>
              <a:ext uri="{FF2B5EF4-FFF2-40B4-BE49-F238E27FC236}">
                <a16:creationId xmlns:a16="http://schemas.microsoft.com/office/drawing/2014/main" id="{77863FC0-E06A-9916-1CFA-05E996EE709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68250"/>
            <a:ext cx="12192000" cy="7857502"/>
          </a:xfrm>
          <a:solidFill>
            <a:srgbClr val="988F98"/>
          </a:solidFill>
        </p:spPr>
      </p:pic>
      <p:sp>
        <p:nvSpPr>
          <p:cNvPr id="10" name="TextBox 9">
            <a:extLst>
              <a:ext uri="{FF2B5EF4-FFF2-40B4-BE49-F238E27FC236}">
                <a16:creationId xmlns:a16="http://schemas.microsoft.com/office/drawing/2014/main" id="{DDC40CEA-AC6A-2977-F0F8-F6E884495F83}"/>
              </a:ext>
            </a:extLst>
          </p:cNvPr>
          <p:cNvSpPr txBox="1"/>
          <p:nvPr/>
        </p:nvSpPr>
        <p:spPr>
          <a:xfrm>
            <a:off x="277091" y="83793"/>
            <a:ext cx="11637818" cy="1754326"/>
          </a:xfrm>
          <a:prstGeom prst="rect">
            <a:avLst/>
          </a:prstGeom>
          <a:solidFill>
            <a:srgbClr val="D6C4D6">
              <a:alpha val="48000"/>
            </a:srgbClr>
          </a:solidFill>
        </p:spPr>
        <p:txBody>
          <a:bodyPr wrap="square" rtlCol="0">
            <a:spAutoFit/>
          </a:bodyPr>
          <a:lstStyle/>
          <a:p>
            <a:pPr algn="ctr"/>
            <a:r>
              <a:rPr lang="en-US" sz="5400" b="1" dirty="0">
                <a:latin typeface="NSimSun" panose="02010609030101010101" pitchFamily="49" charset="-122"/>
                <a:ea typeface="NSimSun" panose="02010609030101010101" pitchFamily="49" charset="-122"/>
              </a:rPr>
              <a:t>Application of Ethical Principles and Standards</a:t>
            </a:r>
          </a:p>
        </p:txBody>
      </p:sp>
      <p:pic>
        <p:nvPicPr>
          <p:cNvPr id="4" name="Picture 3">
            <a:extLst>
              <a:ext uri="{FF2B5EF4-FFF2-40B4-BE49-F238E27FC236}">
                <a16:creationId xmlns:a16="http://schemas.microsoft.com/office/drawing/2014/main" id="{1F668CF3-1E8A-2993-856B-A6B4DB6E084F}"/>
              </a:ext>
            </a:extLst>
          </p:cNvPr>
          <p:cNvPicPr>
            <a:picLocks noChangeAspect="1"/>
          </p:cNvPicPr>
          <p:nvPr/>
        </p:nvPicPr>
        <p:blipFill>
          <a:blip r:embed="rId4"/>
          <a:stretch>
            <a:fillRect/>
          </a:stretch>
        </p:blipFill>
        <p:spPr>
          <a:xfrm>
            <a:off x="6798936" y="2807643"/>
            <a:ext cx="4574107" cy="3785471"/>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descr="A person holding a tablet&#10;&#10;Description automatically generated">
            <a:extLst>
              <a:ext uri="{FF2B5EF4-FFF2-40B4-BE49-F238E27FC236}">
                <a16:creationId xmlns:a16="http://schemas.microsoft.com/office/drawing/2014/main" id="{B9C6E832-A776-5870-5F6C-DCAEE38044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8936" y="2807642"/>
            <a:ext cx="4574107" cy="3785471"/>
          </a:xfrm>
          <a:prstGeom prst="rect">
            <a:avLst/>
          </a:prstGeom>
        </p:spPr>
      </p:pic>
      <p:sp>
        <p:nvSpPr>
          <p:cNvPr id="6" name="TextBox 5">
            <a:extLst>
              <a:ext uri="{FF2B5EF4-FFF2-40B4-BE49-F238E27FC236}">
                <a16:creationId xmlns:a16="http://schemas.microsoft.com/office/drawing/2014/main" id="{F9086EAD-0DC6-F964-CDB9-456EED3497F2}"/>
              </a:ext>
            </a:extLst>
          </p:cNvPr>
          <p:cNvSpPr txBox="1"/>
          <p:nvPr/>
        </p:nvSpPr>
        <p:spPr>
          <a:xfrm>
            <a:off x="636581" y="2119451"/>
            <a:ext cx="4756484" cy="1200329"/>
          </a:xfrm>
          <a:prstGeom prst="rect">
            <a:avLst/>
          </a:prstGeom>
          <a:solidFill>
            <a:srgbClr val="988F98"/>
          </a:solidFill>
        </p:spPr>
        <p:txBody>
          <a:bodyPr wrap="square" rtlCol="0">
            <a:spAutoFit/>
          </a:bodyPr>
          <a:lstStyle/>
          <a:p>
            <a:r>
              <a:rPr lang="en-US" sz="3600" dirty="0"/>
              <a:t>Ethical Principle:</a:t>
            </a:r>
          </a:p>
          <a:p>
            <a:r>
              <a:rPr lang="en-US" sz="3600" dirty="0"/>
              <a:t>Do No Harm</a:t>
            </a:r>
          </a:p>
        </p:txBody>
      </p:sp>
      <p:sp>
        <p:nvSpPr>
          <p:cNvPr id="7" name="TextBox 6">
            <a:extLst>
              <a:ext uri="{FF2B5EF4-FFF2-40B4-BE49-F238E27FC236}">
                <a16:creationId xmlns:a16="http://schemas.microsoft.com/office/drawing/2014/main" id="{B76A2BC5-07A5-86EA-0E62-FAEA3C86C0E3}"/>
              </a:ext>
            </a:extLst>
          </p:cNvPr>
          <p:cNvSpPr txBox="1"/>
          <p:nvPr/>
        </p:nvSpPr>
        <p:spPr>
          <a:xfrm>
            <a:off x="120316" y="3819553"/>
            <a:ext cx="6196263" cy="1754326"/>
          </a:xfrm>
          <a:prstGeom prst="rect">
            <a:avLst/>
          </a:prstGeom>
          <a:solidFill>
            <a:srgbClr val="988F98"/>
          </a:solidFill>
        </p:spPr>
        <p:txBody>
          <a:bodyPr wrap="square" rtlCol="0">
            <a:spAutoFit/>
          </a:bodyPr>
          <a:lstStyle/>
          <a:p>
            <a:r>
              <a:rPr lang="en-US" sz="3600" dirty="0"/>
              <a:t> NCDA Code of Ethics:</a:t>
            </a:r>
          </a:p>
          <a:p>
            <a:r>
              <a:rPr lang="en-US" sz="3600" dirty="0"/>
              <a:t>Respect the dignity of the Client</a:t>
            </a:r>
          </a:p>
          <a:p>
            <a:r>
              <a:rPr lang="en-US" sz="3600" dirty="0"/>
              <a:t>Informed Consent</a:t>
            </a:r>
          </a:p>
        </p:txBody>
      </p:sp>
      <p:sp>
        <p:nvSpPr>
          <p:cNvPr id="8" name="TextBox 7">
            <a:extLst>
              <a:ext uri="{FF2B5EF4-FFF2-40B4-BE49-F238E27FC236}">
                <a16:creationId xmlns:a16="http://schemas.microsoft.com/office/drawing/2014/main" id="{8EE3772A-0C57-8348-75C6-CD1A5B4BFC76}"/>
              </a:ext>
            </a:extLst>
          </p:cNvPr>
          <p:cNvSpPr txBox="1"/>
          <p:nvPr/>
        </p:nvSpPr>
        <p:spPr>
          <a:xfrm>
            <a:off x="838200" y="6315289"/>
            <a:ext cx="4756484" cy="1200329"/>
          </a:xfrm>
          <a:prstGeom prst="rect">
            <a:avLst/>
          </a:prstGeom>
          <a:solidFill>
            <a:srgbClr val="988F98"/>
          </a:solidFill>
        </p:spPr>
        <p:txBody>
          <a:bodyPr wrap="square" rtlCol="0">
            <a:spAutoFit/>
          </a:bodyPr>
          <a:lstStyle/>
          <a:p>
            <a:r>
              <a:rPr lang="en-US" sz="3600" dirty="0"/>
              <a:t>Ethical principle:</a:t>
            </a:r>
          </a:p>
          <a:p>
            <a:r>
              <a:rPr lang="en-US" sz="3600" dirty="0"/>
              <a:t>Do No Harm</a:t>
            </a:r>
          </a:p>
        </p:txBody>
      </p:sp>
      <p:sp>
        <p:nvSpPr>
          <p:cNvPr id="11" name="TextBox 10">
            <a:hlinkClick r:id="rId6"/>
            <a:extLst>
              <a:ext uri="{FF2B5EF4-FFF2-40B4-BE49-F238E27FC236}">
                <a16:creationId xmlns:a16="http://schemas.microsoft.com/office/drawing/2014/main" id="{CA15E9DE-F836-69C1-7125-079A0D303783}"/>
              </a:ext>
            </a:extLst>
          </p:cNvPr>
          <p:cNvSpPr txBox="1"/>
          <p:nvPr/>
        </p:nvSpPr>
        <p:spPr>
          <a:xfrm>
            <a:off x="7512262" y="7014410"/>
            <a:ext cx="3280065" cy="369332"/>
          </a:xfrm>
          <a:prstGeom prst="rect">
            <a:avLst/>
          </a:prstGeom>
          <a:solidFill>
            <a:srgbClr val="988F98"/>
          </a:solidFill>
        </p:spPr>
        <p:txBody>
          <a:bodyPr wrap="square" rtlCol="0">
            <a:spAutoFit/>
          </a:bodyPr>
          <a:lstStyle/>
          <a:p>
            <a:r>
              <a:rPr lang="en-US" dirty="0"/>
              <a:t>Figure 9. www.Istockphoto.com</a:t>
            </a:r>
          </a:p>
        </p:txBody>
      </p:sp>
    </p:spTree>
    <p:extLst>
      <p:ext uri="{BB962C8B-B14F-4D97-AF65-F5344CB8AC3E}">
        <p14:creationId xmlns:p14="http://schemas.microsoft.com/office/powerpoint/2010/main" val="3544594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62390-1ED1-B1D8-D084-8393E164CC89}"/>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7AE93115-FEFE-CB2D-5C98-4E25F8E85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9947"/>
            <a:ext cx="12192000" cy="7092168"/>
          </a:xfrm>
          <a:prstGeom prst="rect">
            <a:avLst/>
          </a:prstGeom>
        </p:spPr>
      </p:pic>
      <p:sp>
        <p:nvSpPr>
          <p:cNvPr id="12" name="TextBox 11">
            <a:extLst>
              <a:ext uri="{FF2B5EF4-FFF2-40B4-BE49-F238E27FC236}">
                <a16:creationId xmlns:a16="http://schemas.microsoft.com/office/drawing/2014/main" id="{1903202A-ECC1-BA44-5D1A-A41847C43439}"/>
              </a:ext>
            </a:extLst>
          </p:cNvPr>
          <p:cNvSpPr txBox="1">
            <a:spLocks/>
          </p:cNvSpPr>
          <p:nvPr/>
        </p:nvSpPr>
        <p:spPr>
          <a:xfrm>
            <a:off x="163798" y="193857"/>
            <a:ext cx="11899353" cy="1371600"/>
          </a:xfrm>
          <a:prstGeom prst="rect">
            <a:avLst/>
          </a:prstGeom>
          <a:solidFill>
            <a:srgbClr val="FFFF99">
              <a:alpha val="46000"/>
            </a:srgbClr>
          </a:solidFill>
        </p:spPr>
        <p:txBody>
          <a:bodyPr wrap="square">
            <a:spAutoFit/>
          </a:bodyPr>
          <a:lstStyle/>
          <a:p>
            <a:pPr algn="ctr"/>
            <a:endParaRPr lang="en-US" sz="5400" b="1" dirty="0">
              <a:latin typeface="NSimSun" panose="02010609030101010101" pitchFamily="49" charset="-122"/>
              <a:ea typeface="NSimSun" panose="02010609030101010101" pitchFamily="49" charset="-122"/>
            </a:endParaRPr>
          </a:p>
          <a:p>
            <a:pPr algn="ctr"/>
            <a:endParaRPr lang="en-US" sz="5400" b="1" dirty="0">
              <a:latin typeface="NSimSun" panose="02010609030101010101" pitchFamily="49" charset="-122"/>
              <a:ea typeface="NSimSun" panose="02010609030101010101" pitchFamily="49" charset="-122"/>
            </a:endParaRPr>
          </a:p>
        </p:txBody>
      </p:sp>
      <p:sp>
        <p:nvSpPr>
          <p:cNvPr id="16" name="TextBox 15">
            <a:extLst>
              <a:ext uri="{FF2B5EF4-FFF2-40B4-BE49-F238E27FC236}">
                <a16:creationId xmlns:a16="http://schemas.microsoft.com/office/drawing/2014/main" id="{2FE9D7DB-A726-CB0D-7441-5A2FE2703E45}"/>
              </a:ext>
            </a:extLst>
          </p:cNvPr>
          <p:cNvSpPr txBox="1"/>
          <p:nvPr/>
        </p:nvSpPr>
        <p:spPr>
          <a:xfrm>
            <a:off x="128848" y="498354"/>
            <a:ext cx="11934304" cy="830997"/>
          </a:xfrm>
          <a:prstGeom prst="rect">
            <a:avLst/>
          </a:prstGeom>
          <a:noFill/>
        </p:spPr>
        <p:txBody>
          <a:bodyPr wrap="square">
            <a:spAutoFit/>
          </a:bodyPr>
          <a:lstStyle/>
          <a:p>
            <a:pPr algn="ctr"/>
            <a:r>
              <a:rPr lang="en-US" sz="4800" b="1" dirty="0">
                <a:latin typeface="NSimSun" panose="02010609030101010101" pitchFamily="49" charset="-122"/>
                <a:ea typeface="NSimSun" panose="02010609030101010101" pitchFamily="49" charset="-122"/>
              </a:rPr>
              <a:t>Referral </a:t>
            </a:r>
          </a:p>
        </p:txBody>
      </p:sp>
      <p:pic>
        <p:nvPicPr>
          <p:cNvPr id="5" name="Picture 4" descr="A person and person sitting in chairs&#10;&#10;Description automatically generated">
            <a:extLst>
              <a:ext uri="{FF2B5EF4-FFF2-40B4-BE49-F238E27FC236}">
                <a16:creationId xmlns:a16="http://schemas.microsoft.com/office/drawing/2014/main" id="{339DB9CF-EA52-F849-E72D-C8CE5E73D0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184" y="2338989"/>
            <a:ext cx="3976036" cy="3525919"/>
          </a:xfrm>
          <a:prstGeom prst="rect">
            <a:avLst/>
          </a:prstGeom>
        </p:spPr>
      </p:pic>
      <p:sp>
        <p:nvSpPr>
          <p:cNvPr id="6" name="TextBox 5">
            <a:extLst>
              <a:ext uri="{FF2B5EF4-FFF2-40B4-BE49-F238E27FC236}">
                <a16:creationId xmlns:a16="http://schemas.microsoft.com/office/drawing/2014/main" id="{3089AA75-2334-178A-2107-34ABCB7944BC}"/>
              </a:ext>
            </a:extLst>
          </p:cNvPr>
          <p:cNvSpPr txBox="1"/>
          <p:nvPr/>
        </p:nvSpPr>
        <p:spPr>
          <a:xfrm>
            <a:off x="475646" y="1769461"/>
            <a:ext cx="4385111" cy="523220"/>
          </a:xfrm>
          <a:prstGeom prst="rect">
            <a:avLst/>
          </a:prstGeom>
          <a:solidFill>
            <a:srgbClr val="B6B878"/>
          </a:solidFill>
        </p:spPr>
        <p:txBody>
          <a:bodyPr wrap="square" rtlCol="0">
            <a:spAutoFit/>
          </a:bodyPr>
          <a:lstStyle/>
          <a:p>
            <a:pPr algn="ctr"/>
            <a:r>
              <a:rPr lang="en-US" sz="2800" dirty="0"/>
              <a:t>Clinical Counseling</a:t>
            </a:r>
          </a:p>
        </p:txBody>
      </p:sp>
      <p:sp>
        <p:nvSpPr>
          <p:cNvPr id="8" name="TextBox 7">
            <a:extLst>
              <a:ext uri="{FF2B5EF4-FFF2-40B4-BE49-F238E27FC236}">
                <a16:creationId xmlns:a16="http://schemas.microsoft.com/office/drawing/2014/main" id="{46E17830-7C75-8724-98E9-B5BA96918B89}"/>
              </a:ext>
            </a:extLst>
          </p:cNvPr>
          <p:cNvSpPr txBox="1"/>
          <p:nvPr/>
        </p:nvSpPr>
        <p:spPr>
          <a:xfrm>
            <a:off x="6096000" y="1801472"/>
            <a:ext cx="4385111" cy="523220"/>
          </a:xfrm>
          <a:prstGeom prst="rect">
            <a:avLst/>
          </a:prstGeom>
          <a:solidFill>
            <a:srgbClr val="B6B878"/>
          </a:solidFill>
        </p:spPr>
        <p:txBody>
          <a:bodyPr wrap="square" rtlCol="0">
            <a:spAutoFit/>
          </a:bodyPr>
          <a:lstStyle/>
          <a:p>
            <a:pPr algn="ctr"/>
            <a:r>
              <a:rPr lang="en-US" sz="2800" dirty="0"/>
              <a:t>Group Counseling</a:t>
            </a:r>
          </a:p>
        </p:txBody>
      </p:sp>
      <p:sp>
        <p:nvSpPr>
          <p:cNvPr id="9" name="TextBox 8">
            <a:extLst>
              <a:ext uri="{FF2B5EF4-FFF2-40B4-BE49-F238E27FC236}">
                <a16:creationId xmlns:a16="http://schemas.microsoft.com/office/drawing/2014/main" id="{63F22C9E-137C-D7C5-7E31-477089B575CD}"/>
              </a:ext>
            </a:extLst>
          </p:cNvPr>
          <p:cNvSpPr txBox="1"/>
          <p:nvPr/>
        </p:nvSpPr>
        <p:spPr>
          <a:xfrm>
            <a:off x="6250804" y="6323187"/>
            <a:ext cx="4385111" cy="372926"/>
          </a:xfrm>
          <a:prstGeom prst="rect">
            <a:avLst/>
          </a:prstGeom>
          <a:solidFill>
            <a:srgbClr val="B6B878"/>
          </a:solidFill>
        </p:spPr>
        <p:txBody>
          <a:bodyPr wrap="square" rtlCol="0">
            <a:spAutoFit/>
          </a:bodyPr>
          <a:lstStyle/>
          <a:p>
            <a:pPr algn="ctr"/>
            <a:r>
              <a:rPr lang="en-US" dirty="0">
                <a:hlinkClick r:id="rId5">
                  <a:extLst>
                    <a:ext uri="{A12FA001-AC4F-418D-AE19-62706E023703}">
                      <ahyp:hlinkClr xmlns:ahyp="http://schemas.microsoft.com/office/drawing/2018/hyperlinkcolor" val="tx"/>
                    </a:ext>
                  </a:extLst>
                </a:hlinkClick>
              </a:rPr>
              <a:t>Figure 11 troy.edu (2022) </a:t>
            </a:r>
            <a:endParaRPr lang="en-US" dirty="0"/>
          </a:p>
        </p:txBody>
      </p:sp>
      <p:sp>
        <p:nvSpPr>
          <p:cNvPr id="10" name="TextBox 9">
            <a:extLst>
              <a:ext uri="{FF2B5EF4-FFF2-40B4-BE49-F238E27FC236}">
                <a16:creationId xmlns:a16="http://schemas.microsoft.com/office/drawing/2014/main" id="{9C475080-F96A-C618-251C-219A9FF68FC2}"/>
              </a:ext>
            </a:extLst>
          </p:cNvPr>
          <p:cNvSpPr txBox="1"/>
          <p:nvPr/>
        </p:nvSpPr>
        <p:spPr>
          <a:xfrm>
            <a:off x="680184" y="6326781"/>
            <a:ext cx="4385111" cy="369332"/>
          </a:xfrm>
          <a:prstGeom prst="rect">
            <a:avLst/>
          </a:prstGeom>
          <a:solidFill>
            <a:srgbClr val="B6B878"/>
          </a:solidFill>
        </p:spPr>
        <p:txBody>
          <a:bodyPr wrap="square" rtlCol="0">
            <a:spAutoFit/>
          </a:bodyPr>
          <a:lstStyle/>
          <a:p>
            <a:pPr algn="ctr"/>
            <a:r>
              <a:rPr lang="en-US" dirty="0">
                <a:hlinkClick r:id="rId5">
                  <a:extLst>
                    <a:ext uri="{A12FA001-AC4F-418D-AE19-62706E023703}">
                      <ahyp:hlinkClr xmlns:ahyp="http://schemas.microsoft.com/office/drawing/2018/hyperlinkcolor" val="tx"/>
                    </a:ext>
                  </a:extLst>
                </a:hlinkClick>
              </a:rPr>
              <a:t>Figure 10 troy.edu (2022) </a:t>
            </a:r>
            <a:endParaRPr lang="en-US" dirty="0"/>
          </a:p>
        </p:txBody>
      </p:sp>
      <p:pic>
        <p:nvPicPr>
          <p:cNvPr id="13" name="Picture 12" descr="A group of people sitting in a circle talking&#10;&#10;Description automatically generated">
            <a:extLst>
              <a:ext uri="{FF2B5EF4-FFF2-40B4-BE49-F238E27FC236}">
                <a16:creationId xmlns:a16="http://schemas.microsoft.com/office/drawing/2014/main" id="{8D33EFF6-7344-0F71-947E-071AE23552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6480" y="2361961"/>
            <a:ext cx="4385212" cy="3525919"/>
          </a:xfrm>
          <a:prstGeom prst="rect">
            <a:avLst/>
          </a:prstGeom>
        </p:spPr>
      </p:pic>
    </p:spTree>
    <p:extLst>
      <p:ext uri="{BB962C8B-B14F-4D97-AF65-F5344CB8AC3E}">
        <p14:creationId xmlns:p14="http://schemas.microsoft.com/office/powerpoint/2010/main" val="2138682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ACA20-9B78-F1DD-787E-9E9ED2C5B77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9941A55-2DEF-DC83-F952-EF05AE0C7FE9}"/>
              </a:ext>
            </a:extLst>
          </p:cNvPr>
          <p:cNvPicPr>
            <a:picLocks noChangeAspect="1"/>
          </p:cNvPicPr>
          <p:nvPr/>
        </p:nvPicPr>
        <p:blipFill>
          <a:blip r:embed="rId3"/>
          <a:stretch>
            <a:fillRect/>
          </a:stretch>
        </p:blipFill>
        <p:spPr>
          <a:xfrm>
            <a:off x="0" y="0"/>
            <a:ext cx="12469091" cy="6858000"/>
          </a:xfrm>
          <a:prstGeom prst="rect">
            <a:avLst/>
          </a:prstGeom>
        </p:spPr>
      </p:pic>
      <p:sp>
        <p:nvSpPr>
          <p:cNvPr id="3" name="Content Placeholder 2">
            <a:extLst>
              <a:ext uri="{FF2B5EF4-FFF2-40B4-BE49-F238E27FC236}">
                <a16:creationId xmlns:a16="http://schemas.microsoft.com/office/drawing/2014/main" id="{44D1B026-4C35-058F-616F-E4897658ECB6}"/>
              </a:ext>
            </a:extLst>
          </p:cNvPr>
          <p:cNvSpPr>
            <a:spLocks noGrp="1"/>
          </p:cNvSpPr>
          <p:nvPr>
            <p:ph idx="1"/>
          </p:nvPr>
        </p:nvSpPr>
        <p:spPr>
          <a:xfrm>
            <a:off x="838199" y="786809"/>
            <a:ext cx="10409275" cy="6241311"/>
          </a:xfrm>
        </p:spPr>
        <p:txBody>
          <a:bodyPr>
            <a:normAutofit/>
          </a:bodyPr>
          <a:lstStyle/>
          <a:p>
            <a:pPr marL="0" indent="0">
              <a:buNone/>
            </a:pPr>
            <a:r>
              <a:rPr lang="en-US" sz="1800" b="1" dirty="0">
                <a:solidFill>
                  <a:schemeClr val="bg1"/>
                </a:solidFill>
                <a:latin typeface="NSimSun" panose="02010609030101010101" pitchFamily="49" charset="-122"/>
                <a:ea typeface="NSimSun" panose="02010609030101010101" pitchFamily="49" charset="-122"/>
              </a:rPr>
              <a:t> </a:t>
            </a:r>
          </a:p>
          <a:p>
            <a:pPr marL="0" indent="0">
              <a:buNone/>
            </a:pPr>
            <a:endParaRPr lang="en-US" u="sng" dirty="0">
              <a:solidFill>
                <a:schemeClr val="bg1">
                  <a:lumMod val="95000"/>
                </a:schemeClr>
              </a:solidFill>
            </a:endParaRPr>
          </a:p>
        </p:txBody>
      </p:sp>
      <p:sp>
        <p:nvSpPr>
          <p:cNvPr id="8" name="TextBox 7">
            <a:extLst>
              <a:ext uri="{FF2B5EF4-FFF2-40B4-BE49-F238E27FC236}">
                <a16:creationId xmlns:a16="http://schemas.microsoft.com/office/drawing/2014/main" id="{02C443B5-2713-75E1-E5A1-09D324713B99}"/>
              </a:ext>
            </a:extLst>
          </p:cNvPr>
          <p:cNvSpPr txBox="1"/>
          <p:nvPr/>
        </p:nvSpPr>
        <p:spPr>
          <a:xfrm>
            <a:off x="785036" y="2110563"/>
            <a:ext cx="10845210" cy="923330"/>
          </a:xfrm>
          <a:prstGeom prst="rect">
            <a:avLst/>
          </a:prstGeom>
          <a:noFill/>
        </p:spPr>
        <p:txBody>
          <a:bodyPr wrap="square">
            <a:spAutoFit/>
          </a:bodyPr>
          <a:lstStyle/>
          <a:p>
            <a:endParaRPr lang="en-US" b="1" dirty="0">
              <a:solidFill>
                <a:schemeClr val="bg1"/>
              </a:solidFill>
              <a:latin typeface="NSimSun" panose="02010609030101010101" pitchFamily="49" charset="-122"/>
              <a:ea typeface="NSimSun" panose="02010609030101010101" pitchFamily="49" charset="-122"/>
            </a:endParaRPr>
          </a:p>
          <a:p>
            <a:endParaRPr lang="en-US" b="1" dirty="0">
              <a:solidFill>
                <a:schemeClr val="bg1"/>
              </a:solidFill>
              <a:latin typeface="NSimSun" panose="02010609030101010101" pitchFamily="49" charset="-122"/>
              <a:ea typeface="NSimSun" panose="02010609030101010101" pitchFamily="49" charset="-122"/>
            </a:endParaRPr>
          </a:p>
          <a:p>
            <a:r>
              <a:rPr lang="en-US" b="1" dirty="0">
                <a:solidFill>
                  <a:schemeClr val="bg1"/>
                </a:solidFill>
                <a:latin typeface="NSimSun" panose="02010609030101010101" pitchFamily="49" charset="-122"/>
                <a:ea typeface="NSimSun" panose="02010609030101010101" pitchFamily="49" charset="-122"/>
              </a:rPr>
              <a:t> </a:t>
            </a:r>
          </a:p>
        </p:txBody>
      </p:sp>
      <p:pic>
        <p:nvPicPr>
          <p:cNvPr id="6" name="Picture 5">
            <a:extLst>
              <a:ext uri="{FF2B5EF4-FFF2-40B4-BE49-F238E27FC236}">
                <a16:creationId xmlns:a16="http://schemas.microsoft.com/office/drawing/2014/main" id="{948278C0-CCE0-356A-A86D-450E73361BC5}"/>
              </a:ext>
            </a:extLst>
          </p:cNvPr>
          <p:cNvPicPr>
            <a:picLocks noChangeAspect="1"/>
          </p:cNvPicPr>
          <p:nvPr/>
        </p:nvPicPr>
        <p:blipFill>
          <a:blip r:embed="rId4"/>
          <a:stretch>
            <a:fillRect/>
          </a:stretch>
        </p:blipFill>
        <p:spPr>
          <a:xfrm>
            <a:off x="923258" y="601579"/>
            <a:ext cx="10568765" cy="5909344"/>
          </a:xfrm>
          <a:prstGeom prst="rect">
            <a:avLst/>
          </a:prstGeom>
        </p:spPr>
      </p:pic>
    </p:spTree>
    <p:extLst>
      <p:ext uri="{BB962C8B-B14F-4D97-AF65-F5344CB8AC3E}">
        <p14:creationId xmlns:p14="http://schemas.microsoft.com/office/powerpoint/2010/main" val="1411561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45B86-F3AF-DF43-BE5A-207C2F33CFF4}"/>
              </a:ext>
            </a:extLst>
          </p:cNvPr>
          <p:cNvSpPr>
            <a:spLocks noGrp="1"/>
          </p:cNvSpPr>
          <p:nvPr>
            <p:ph type="title"/>
          </p:nvPr>
        </p:nvSpPr>
        <p:spPr/>
        <p:txBody>
          <a:bodyPr/>
          <a:lstStyle/>
          <a:p>
            <a:endParaRPr lang="en-US" dirty="0"/>
          </a:p>
        </p:txBody>
      </p:sp>
      <p:pic>
        <p:nvPicPr>
          <p:cNvPr id="9" name="Content Placeholder 8">
            <a:extLst>
              <a:ext uri="{FF2B5EF4-FFF2-40B4-BE49-F238E27FC236}">
                <a16:creationId xmlns:a16="http://schemas.microsoft.com/office/drawing/2014/main" id="{B92C3964-ABDA-B359-04C1-51F9139AA58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525" y="0"/>
            <a:ext cx="12192000" cy="7857502"/>
          </a:xfrm>
        </p:spPr>
      </p:pic>
      <p:sp>
        <p:nvSpPr>
          <p:cNvPr id="10" name="TextBox 9">
            <a:extLst>
              <a:ext uri="{FF2B5EF4-FFF2-40B4-BE49-F238E27FC236}">
                <a16:creationId xmlns:a16="http://schemas.microsoft.com/office/drawing/2014/main" id="{46DA46BE-7796-90C0-0301-41B763BB8B90}"/>
              </a:ext>
            </a:extLst>
          </p:cNvPr>
          <p:cNvSpPr txBox="1"/>
          <p:nvPr/>
        </p:nvSpPr>
        <p:spPr>
          <a:xfrm>
            <a:off x="277091" y="83793"/>
            <a:ext cx="11637818" cy="923330"/>
          </a:xfrm>
          <a:prstGeom prst="rect">
            <a:avLst/>
          </a:prstGeom>
          <a:solidFill>
            <a:srgbClr val="D6C4D6">
              <a:alpha val="48000"/>
            </a:srgbClr>
          </a:solidFill>
        </p:spPr>
        <p:txBody>
          <a:bodyPr wrap="square" rtlCol="0">
            <a:spAutoFit/>
          </a:bodyPr>
          <a:lstStyle/>
          <a:p>
            <a:pPr algn="ctr"/>
            <a:r>
              <a:rPr lang="en-US" sz="5400" b="1" dirty="0">
                <a:latin typeface="NSimSun" panose="02010609030101010101" pitchFamily="49" charset="-122"/>
                <a:ea typeface="NSimSun" panose="02010609030101010101" pitchFamily="49" charset="-122"/>
              </a:rPr>
              <a:t>BASIC DEMOGRAPHICS</a:t>
            </a:r>
          </a:p>
        </p:txBody>
      </p:sp>
      <p:sp>
        <p:nvSpPr>
          <p:cNvPr id="4" name="TextBox 3">
            <a:extLst>
              <a:ext uri="{FF2B5EF4-FFF2-40B4-BE49-F238E27FC236}">
                <a16:creationId xmlns:a16="http://schemas.microsoft.com/office/drawing/2014/main" id="{8D8208E8-F659-7FD4-B51E-02C9DEAE77E2}"/>
              </a:ext>
            </a:extLst>
          </p:cNvPr>
          <p:cNvSpPr txBox="1"/>
          <p:nvPr/>
        </p:nvSpPr>
        <p:spPr>
          <a:xfrm>
            <a:off x="475488" y="1894868"/>
            <a:ext cx="10229088" cy="5262979"/>
          </a:xfrm>
          <a:prstGeom prst="rect">
            <a:avLst/>
          </a:prstGeom>
          <a:solidFill>
            <a:srgbClr val="9A909A"/>
          </a:solidFill>
        </p:spPr>
        <p:txBody>
          <a:bodyPr wrap="square" rtlCol="0">
            <a:spAutoFit/>
          </a:bodyPr>
          <a:lstStyle/>
          <a:p>
            <a:r>
              <a:rPr lang="en-US" sz="4800" dirty="0"/>
              <a:t>Twenty-Seven Years Old </a:t>
            </a:r>
          </a:p>
          <a:p>
            <a:r>
              <a:rPr lang="en-US" sz="4800" dirty="0"/>
              <a:t>African American</a:t>
            </a:r>
          </a:p>
          <a:p>
            <a:r>
              <a:rPr lang="en-US" sz="4800" dirty="0"/>
              <a:t>Female</a:t>
            </a:r>
          </a:p>
          <a:p>
            <a:r>
              <a:rPr lang="en-US" sz="4800" dirty="0"/>
              <a:t>Recently Widowed</a:t>
            </a:r>
          </a:p>
          <a:p>
            <a:r>
              <a:rPr lang="en-US" sz="4800" dirty="0"/>
              <a:t>Single Parent of Two Young Children</a:t>
            </a:r>
          </a:p>
          <a:p>
            <a:r>
              <a:rPr lang="en-US" sz="4800" dirty="0"/>
              <a:t>Strong Religious Faith</a:t>
            </a:r>
          </a:p>
          <a:p>
            <a:r>
              <a:rPr lang="en-US" sz="4800" dirty="0"/>
              <a:t>Graduate of Spelman College</a:t>
            </a:r>
          </a:p>
        </p:txBody>
      </p:sp>
    </p:spTree>
    <p:extLst>
      <p:ext uri="{BB962C8B-B14F-4D97-AF65-F5344CB8AC3E}">
        <p14:creationId xmlns:p14="http://schemas.microsoft.com/office/powerpoint/2010/main" val="2023769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FF8EA-CBEE-0BDA-FDD3-8433397E0FE8}"/>
              </a:ext>
            </a:extLst>
          </p:cNvPr>
          <p:cNvSpPr>
            <a:spLocks noGrp="1"/>
          </p:cNvSpPr>
          <p:nvPr>
            <p:ph type="title"/>
          </p:nvPr>
        </p:nvSpPr>
        <p:spPr/>
        <p:txBody>
          <a:bodyPr/>
          <a:lstStyle/>
          <a:p>
            <a:endParaRPr lang="en-US" dirty="0"/>
          </a:p>
        </p:txBody>
      </p:sp>
      <p:pic>
        <p:nvPicPr>
          <p:cNvPr id="14" name="Content Placeholder 13">
            <a:extLst>
              <a:ext uri="{FF2B5EF4-FFF2-40B4-BE49-F238E27FC236}">
                <a16:creationId xmlns:a16="http://schemas.microsoft.com/office/drawing/2014/main" id="{2CFCB4D8-C934-E8A1-B0EC-79F78B5876F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0800000">
            <a:off x="179363" y="-240503"/>
            <a:ext cx="12337472" cy="8097983"/>
          </a:xfrm>
        </p:spPr>
      </p:pic>
      <p:sp>
        <p:nvSpPr>
          <p:cNvPr id="15" name="TextBox 14">
            <a:extLst>
              <a:ext uri="{FF2B5EF4-FFF2-40B4-BE49-F238E27FC236}">
                <a16:creationId xmlns:a16="http://schemas.microsoft.com/office/drawing/2014/main" id="{6144007B-1DA2-6FBF-480A-F8B179DD9B27}"/>
              </a:ext>
            </a:extLst>
          </p:cNvPr>
          <p:cNvSpPr txBox="1"/>
          <p:nvPr/>
        </p:nvSpPr>
        <p:spPr>
          <a:xfrm>
            <a:off x="477312" y="196909"/>
            <a:ext cx="11394960" cy="830997"/>
          </a:xfrm>
          <a:prstGeom prst="rect">
            <a:avLst/>
          </a:prstGeom>
          <a:solidFill>
            <a:srgbClr val="FFCCCC">
              <a:alpha val="50000"/>
            </a:srgbClr>
          </a:solidFill>
        </p:spPr>
        <p:txBody>
          <a:bodyPr wrap="square">
            <a:spAutoFit/>
          </a:bodyPr>
          <a:lstStyle/>
          <a:p>
            <a:pPr algn="ctr"/>
            <a:r>
              <a:rPr lang="en-US" sz="4800" b="1" dirty="0">
                <a:latin typeface="NSimSun" panose="02010609030101010101" pitchFamily="49" charset="-122"/>
                <a:ea typeface="NSimSun" panose="02010609030101010101" pitchFamily="49" charset="-122"/>
              </a:rPr>
              <a:t>Career Development Thus Far</a:t>
            </a:r>
          </a:p>
        </p:txBody>
      </p:sp>
      <p:sp>
        <p:nvSpPr>
          <p:cNvPr id="17" name="TextBox 16">
            <a:extLst>
              <a:ext uri="{FF2B5EF4-FFF2-40B4-BE49-F238E27FC236}">
                <a16:creationId xmlns:a16="http://schemas.microsoft.com/office/drawing/2014/main" id="{004D600A-50D9-9BE5-2B53-CE764438FFB8}"/>
              </a:ext>
            </a:extLst>
          </p:cNvPr>
          <p:cNvSpPr txBox="1"/>
          <p:nvPr/>
        </p:nvSpPr>
        <p:spPr>
          <a:xfrm>
            <a:off x="477313" y="1690688"/>
            <a:ext cx="6407582" cy="1754326"/>
          </a:xfrm>
          <a:prstGeom prst="rect">
            <a:avLst/>
          </a:prstGeom>
          <a:solidFill>
            <a:srgbClr val="FFCCCC">
              <a:alpha val="62000"/>
            </a:srgbClr>
          </a:solidFill>
        </p:spPr>
        <p:txBody>
          <a:bodyPr wrap="square">
            <a:spAutoFit/>
          </a:bodyPr>
          <a:lstStyle/>
          <a:p>
            <a:r>
              <a:rPr lang="en-US" sz="3600" dirty="0">
                <a:ea typeface="NSimSun" panose="02010609030101010101" pitchFamily="49" charset="-122"/>
              </a:rPr>
              <a:t>Graduated from Spelman College</a:t>
            </a:r>
          </a:p>
          <a:p>
            <a:r>
              <a:rPr lang="en-US" sz="3600" dirty="0">
                <a:ea typeface="NSimSun" panose="02010609030101010101" pitchFamily="49" charset="-122"/>
              </a:rPr>
              <a:t>Stay-at-Home Mom</a:t>
            </a:r>
          </a:p>
          <a:p>
            <a:endParaRPr lang="en-US" sz="3600" b="1" dirty="0">
              <a:latin typeface="NSimSun" panose="02010609030101010101" pitchFamily="49" charset="-122"/>
              <a:ea typeface="NSimSun" panose="02010609030101010101" pitchFamily="49" charset="-122"/>
            </a:endParaRPr>
          </a:p>
        </p:txBody>
      </p:sp>
      <p:pic>
        <p:nvPicPr>
          <p:cNvPr id="23" name="Picture 22">
            <a:extLst>
              <a:ext uri="{FF2B5EF4-FFF2-40B4-BE49-F238E27FC236}">
                <a16:creationId xmlns:a16="http://schemas.microsoft.com/office/drawing/2014/main" id="{02681083-78CD-0BDC-0C61-10CBD0EFE8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8627" y="3347640"/>
            <a:ext cx="4520045" cy="3476105"/>
          </a:xfrm>
          <a:prstGeom prst="rect">
            <a:avLst/>
          </a:prstGeom>
          <a:ln w="228600" cap="sq" cmpd="thickThin">
            <a:solidFill>
              <a:srgbClr val="000000"/>
            </a:solidFill>
            <a:prstDash val="solid"/>
            <a:miter lim="800000"/>
          </a:ln>
          <a:effectLst>
            <a:innerShdw blurRad="76200">
              <a:srgbClr val="000000"/>
            </a:innerShdw>
          </a:effectLst>
        </p:spPr>
      </p:pic>
      <p:sp>
        <p:nvSpPr>
          <p:cNvPr id="25" name="TextBox 24">
            <a:hlinkClick r:id="rId5"/>
            <a:extLst>
              <a:ext uri="{FF2B5EF4-FFF2-40B4-BE49-F238E27FC236}">
                <a16:creationId xmlns:a16="http://schemas.microsoft.com/office/drawing/2014/main" id="{C588049D-904F-C678-455A-53E1179C0454}"/>
              </a:ext>
            </a:extLst>
          </p:cNvPr>
          <p:cNvSpPr txBox="1"/>
          <p:nvPr/>
        </p:nvSpPr>
        <p:spPr>
          <a:xfrm>
            <a:off x="8914542" y="7220979"/>
            <a:ext cx="2312955" cy="307777"/>
          </a:xfrm>
          <a:prstGeom prst="rect">
            <a:avLst/>
          </a:prstGeom>
          <a:solidFill>
            <a:srgbClr val="FFCCCC">
              <a:alpha val="52000"/>
            </a:srgbClr>
          </a:solidFill>
        </p:spPr>
        <p:txBody>
          <a:bodyPr wrap="square">
            <a:spAutoFit/>
          </a:bodyPr>
          <a:lstStyle/>
          <a:p>
            <a:r>
              <a:rPr lang="en-US" sz="1400" b="1" dirty="0">
                <a:latin typeface="NSimSun" panose="02010609030101010101" pitchFamily="49" charset="-122"/>
                <a:ea typeface="NSimSun" panose="02010609030101010101" pitchFamily="49" charset="-122"/>
              </a:rPr>
              <a:t>Figure 3, </a:t>
            </a:r>
            <a:r>
              <a:rPr lang="en-US" sz="1200" dirty="0">
                <a:ea typeface="NSimSun" panose="02010609030101010101" pitchFamily="49" charset="-122"/>
              </a:rPr>
              <a:t>www.Yes.org</a:t>
            </a:r>
          </a:p>
        </p:txBody>
      </p:sp>
      <p:pic>
        <p:nvPicPr>
          <p:cNvPr id="7" name="Picture 6" descr="A person and children looking at a book&#10;&#10;Description automatically generated">
            <a:extLst>
              <a:ext uri="{FF2B5EF4-FFF2-40B4-BE49-F238E27FC236}">
                <a16:creationId xmlns:a16="http://schemas.microsoft.com/office/drawing/2014/main" id="{E7CC30FA-5726-0946-C862-A6D03722AE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70500" y="3347639"/>
            <a:ext cx="4534101" cy="3510361"/>
          </a:xfrm>
          <a:prstGeom prst="rect">
            <a:avLst/>
          </a:prstGeom>
        </p:spPr>
      </p:pic>
    </p:spTree>
    <p:extLst>
      <p:ext uri="{BB962C8B-B14F-4D97-AF65-F5344CB8AC3E}">
        <p14:creationId xmlns:p14="http://schemas.microsoft.com/office/powerpoint/2010/main" val="3753384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A071C-8617-80E2-C784-B1E2EFEB4A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57D036-2133-5518-B742-F8CF138A5EFD}"/>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2478348C-053B-9818-5403-330760AE70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9947"/>
            <a:ext cx="12192000" cy="7157894"/>
          </a:xfrm>
          <a:prstGeom prst="rect">
            <a:avLst/>
          </a:prstGeom>
        </p:spPr>
      </p:pic>
      <p:sp>
        <p:nvSpPr>
          <p:cNvPr id="12" name="TextBox 11">
            <a:extLst>
              <a:ext uri="{FF2B5EF4-FFF2-40B4-BE49-F238E27FC236}">
                <a16:creationId xmlns:a16="http://schemas.microsoft.com/office/drawing/2014/main" id="{C761590E-B95E-B189-9F34-17FE8AB862A5}"/>
              </a:ext>
            </a:extLst>
          </p:cNvPr>
          <p:cNvSpPr txBox="1">
            <a:spLocks/>
          </p:cNvSpPr>
          <p:nvPr/>
        </p:nvSpPr>
        <p:spPr>
          <a:xfrm>
            <a:off x="163798" y="193857"/>
            <a:ext cx="11899353" cy="1371600"/>
          </a:xfrm>
          <a:prstGeom prst="rect">
            <a:avLst/>
          </a:prstGeom>
          <a:solidFill>
            <a:srgbClr val="FFFF99">
              <a:alpha val="46000"/>
            </a:srgbClr>
          </a:solidFill>
        </p:spPr>
        <p:txBody>
          <a:bodyPr wrap="square">
            <a:spAutoFit/>
          </a:bodyPr>
          <a:lstStyle/>
          <a:p>
            <a:pPr algn="ctr"/>
            <a:endParaRPr lang="en-US" sz="5400" b="1" dirty="0">
              <a:latin typeface="NSimSun" panose="02010609030101010101" pitchFamily="49" charset="-122"/>
              <a:ea typeface="NSimSun" panose="02010609030101010101" pitchFamily="49" charset="-122"/>
            </a:endParaRPr>
          </a:p>
          <a:p>
            <a:pPr algn="ctr"/>
            <a:endParaRPr lang="en-US" sz="5400" b="1" dirty="0">
              <a:latin typeface="NSimSun" panose="02010609030101010101" pitchFamily="49" charset="-122"/>
              <a:ea typeface="NSimSun" panose="02010609030101010101" pitchFamily="49" charset="-122"/>
            </a:endParaRPr>
          </a:p>
        </p:txBody>
      </p:sp>
      <p:sp>
        <p:nvSpPr>
          <p:cNvPr id="16" name="TextBox 15">
            <a:extLst>
              <a:ext uri="{FF2B5EF4-FFF2-40B4-BE49-F238E27FC236}">
                <a16:creationId xmlns:a16="http://schemas.microsoft.com/office/drawing/2014/main" id="{484BED8B-8114-DE67-60EA-8EC43311300D}"/>
              </a:ext>
            </a:extLst>
          </p:cNvPr>
          <p:cNvSpPr txBox="1"/>
          <p:nvPr/>
        </p:nvSpPr>
        <p:spPr>
          <a:xfrm>
            <a:off x="128848" y="498354"/>
            <a:ext cx="11934304" cy="830997"/>
          </a:xfrm>
          <a:prstGeom prst="rect">
            <a:avLst/>
          </a:prstGeom>
          <a:noFill/>
        </p:spPr>
        <p:txBody>
          <a:bodyPr wrap="square">
            <a:spAutoFit/>
          </a:bodyPr>
          <a:lstStyle/>
          <a:p>
            <a:pPr algn="ctr"/>
            <a:r>
              <a:rPr lang="en-US" sz="4800" b="1" dirty="0">
                <a:latin typeface="NSimSun" panose="02010609030101010101" pitchFamily="49" charset="-122"/>
                <a:ea typeface="NSimSun" panose="02010609030101010101" pitchFamily="49" charset="-122"/>
              </a:rPr>
              <a:t>Reason for Seeking Career Counseling</a:t>
            </a:r>
          </a:p>
        </p:txBody>
      </p:sp>
      <p:sp>
        <p:nvSpPr>
          <p:cNvPr id="17" name="TextBox 16">
            <a:extLst>
              <a:ext uri="{FF2B5EF4-FFF2-40B4-BE49-F238E27FC236}">
                <a16:creationId xmlns:a16="http://schemas.microsoft.com/office/drawing/2014/main" id="{99BCC646-D94C-B2B5-6B9E-61662F675AFC}"/>
              </a:ext>
            </a:extLst>
          </p:cNvPr>
          <p:cNvSpPr txBox="1"/>
          <p:nvPr/>
        </p:nvSpPr>
        <p:spPr>
          <a:xfrm>
            <a:off x="375092" y="1835836"/>
            <a:ext cx="5857879" cy="4955203"/>
          </a:xfrm>
          <a:prstGeom prst="rect">
            <a:avLst/>
          </a:prstGeom>
          <a:solidFill>
            <a:srgbClr val="AEAF7A"/>
          </a:solidFill>
        </p:spPr>
        <p:txBody>
          <a:bodyPr wrap="square" rtlCol="0">
            <a:spAutoFit/>
          </a:bodyPr>
          <a:lstStyle/>
          <a:p>
            <a:r>
              <a:rPr lang="en-US" sz="4000" dirty="0">
                <a:latin typeface="Calibri" panose="020F0502020204030204" pitchFamily="34" charset="0"/>
                <a:ea typeface="Calibri" panose="020F0502020204030204" pitchFamily="34" charset="0"/>
                <a:cs typeface="Calibri" panose="020F0502020204030204" pitchFamily="34" charset="0"/>
              </a:rPr>
              <a:t>     Internal Reasons:</a:t>
            </a:r>
          </a:p>
          <a:p>
            <a:r>
              <a:rPr lang="en-US" sz="4000" dirty="0">
                <a:latin typeface="Calibri" panose="020F0502020204030204" pitchFamily="34" charset="0"/>
                <a:ea typeface="Calibri" panose="020F0502020204030204" pitchFamily="34" charset="0"/>
                <a:cs typeface="Calibri" panose="020F0502020204030204" pitchFamily="34" charset="0"/>
              </a:rPr>
              <a:t>Grief for loss of husband</a:t>
            </a:r>
          </a:p>
          <a:p>
            <a:r>
              <a:rPr lang="en-US" sz="4000" dirty="0">
                <a:latin typeface="Calibri" panose="020F0502020204030204" pitchFamily="34" charset="0"/>
                <a:ea typeface="Calibri" panose="020F0502020204030204" pitchFamily="34" charset="0"/>
                <a:cs typeface="Calibri" panose="020F0502020204030204" pitchFamily="34" charset="0"/>
              </a:rPr>
              <a:t>Financial Security</a:t>
            </a:r>
          </a:p>
          <a:p>
            <a:r>
              <a:rPr lang="en-US" sz="4000" dirty="0">
                <a:latin typeface="Calibri" panose="020F0502020204030204" pitchFamily="34" charset="0"/>
                <a:ea typeface="Calibri" panose="020F0502020204030204" pitchFamily="34" charset="0"/>
                <a:cs typeface="Calibri" panose="020F0502020204030204" pitchFamily="34" charset="0"/>
              </a:rPr>
              <a:t>Sole provider for children</a:t>
            </a:r>
          </a:p>
          <a:p>
            <a:r>
              <a:rPr lang="en-US" sz="4000" dirty="0">
                <a:latin typeface="Calibri" panose="020F0502020204030204" pitchFamily="34" charset="0"/>
                <a:ea typeface="Calibri" panose="020F0502020204030204" pitchFamily="34" charset="0"/>
                <a:cs typeface="Calibri" panose="020F0502020204030204" pitchFamily="34" charset="0"/>
              </a:rPr>
              <a:t>Desire to start a career</a:t>
            </a:r>
          </a:p>
          <a:p>
            <a:r>
              <a:rPr lang="en-US" sz="4000" dirty="0">
                <a:latin typeface="Calibri" panose="020F0502020204030204" pitchFamily="34" charset="0"/>
                <a:ea typeface="Calibri" panose="020F0502020204030204" pitchFamily="34" charset="0"/>
                <a:cs typeface="Calibri" panose="020F0502020204030204" pitchFamily="34" charset="0"/>
              </a:rPr>
              <a:t>Discover the Path God is Providing for Her</a:t>
            </a:r>
          </a:p>
          <a:p>
            <a:pPr marL="285750" indent="-285750">
              <a:buFont typeface="Arial" panose="020B0604020202020204" pitchFamily="34" charset="0"/>
              <a:buChar char="•"/>
            </a:pPr>
            <a:endParaRPr lang="en-US" b="1" dirty="0">
              <a:latin typeface="NSimSun" panose="02010609030101010101" pitchFamily="49" charset="-122"/>
              <a:ea typeface="NSimSun" panose="02010609030101010101" pitchFamily="49" charset="-122"/>
            </a:endParaRPr>
          </a:p>
          <a:p>
            <a:pPr marL="285750" indent="-285750">
              <a:buFont typeface="Arial" panose="020B0604020202020204" pitchFamily="34" charset="0"/>
              <a:buChar char="•"/>
            </a:pPr>
            <a:endParaRPr lang="en-US" b="1" dirty="0">
              <a:latin typeface="NSimSun" panose="02010609030101010101" pitchFamily="49" charset="-122"/>
              <a:ea typeface="NSimSun" panose="02010609030101010101" pitchFamily="49" charset="-122"/>
            </a:endParaRPr>
          </a:p>
        </p:txBody>
      </p:sp>
      <p:sp>
        <p:nvSpPr>
          <p:cNvPr id="4" name="TextBox 3">
            <a:extLst>
              <a:ext uri="{FF2B5EF4-FFF2-40B4-BE49-F238E27FC236}">
                <a16:creationId xmlns:a16="http://schemas.microsoft.com/office/drawing/2014/main" id="{2A5F8970-8220-432D-3487-66D330A32D7F}"/>
              </a:ext>
            </a:extLst>
          </p:cNvPr>
          <p:cNvSpPr txBox="1"/>
          <p:nvPr/>
        </p:nvSpPr>
        <p:spPr>
          <a:xfrm>
            <a:off x="6545674" y="1823917"/>
            <a:ext cx="5333623" cy="4955203"/>
          </a:xfrm>
          <a:prstGeom prst="rect">
            <a:avLst/>
          </a:prstGeom>
          <a:solidFill>
            <a:srgbClr val="AEAF7A"/>
          </a:solidFill>
        </p:spPr>
        <p:txBody>
          <a:bodyPr wrap="square" rtlCol="0">
            <a:spAutoFit/>
          </a:bodyPr>
          <a:lstStyle/>
          <a:p>
            <a:r>
              <a:rPr lang="en-US" sz="4000" dirty="0">
                <a:latin typeface="Calibri" panose="020F0502020204030204" pitchFamily="34" charset="0"/>
                <a:ea typeface="Calibri" panose="020F0502020204030204" pitchFamily="34" charset="0"/>
                <a:cs typeface="Calibri" panose="020F0502020204030204" pitchFamily="34" charset="0"/>
              </a:rPr>
              <a:t>     </a:t>
            </a:r>
          </a:p>
          <a:p>
            <a:r>
              <a:rPr lang="en-US" sz="4000" dirty="0">
                <a:latin typeface="Calibri" panose="020F0502020204030204" pitchFamily="34" charset="0"/>
                <a:ea typeface="Calibri" panose="020F0502020204030204" pitchFamily="34" charset="0"/>
                <a:cs typeface="Calibri" panose="020F0502020204030204" pitchFamily="34" charset="0"/>
              </a:rPr>
              <a:t>External Reasons:</a:t>
            </a:r>
          </a:p>
          <a:p>
            <a:r>
              <a:rPr lang="en-US" sz="4000" dirty="0">
                <a:latin typeface="Calibri" panose="020F0502020204030204" pitchFamily="34" charset="0"/>
                <a:ea typeface="Calibri" panose="020F0502020204030204" pitchFamily="34" charset="0"/>
                <a:cs typeface="Calibri" panose="020F0502020204030204" pitchFamily="34" charset="0"/>
              </a:rPr>
              <a:t>Having limited funds</a:t>
            </a:r>
          </a:p>
          <a:p>
            <a:r>
              <a:rPr lang="en-US" sz="4000" dirty="0">
                <a:latin typeface="Calibri" panose="020F0502020204030204" pitchFamily="34" charset="0"/>
                <a:ea typeface="Calibri" panose="020F0502020204030204" pitchFamily="34" charset="0"/>
                <a:cs typeface="Calibri" panose="020F0502020204030204" pitchFamily="34" charset="0"/>
              </a:rPr>
              <a:t>Explore career options </a:t>
            </a:r>
          </a:p>
          <a:p>
            <a:r>
              <a:rPr lang="en-US" sz="4000" dirty="0">
                <a:latin typeface="Calibri" panose="020F0502020204030204" pitchFamily="34" charset="0"/>
                <a:ea typeface="Calibri" panose="020F0502020204030204" pitchFamily="34" charset="0"/>
                <a:cs typeface="Calibri" panose="020F0502020204030204" pitchFamily="34" charset="0"/>
              </a:rPr>
              <a:t>   with the help of a  </a:t>
            </a:r>
          </a:p>
          <a:p>
            <a:r>
              <a:rPr lang="en-US" sz="4000" dirty="0">
                <a:latin typeface="Calibri" panose="020F0502020204030204" pitchFamily="34" charset="0"/>
                <a:ea typeface="Calibri" panose="020F0502020204030204" pitchFamily="34" charset="0"/>
                <a:cs typeface="Calibri" panose="020F0502020204030204" pitchFamily="34" charset="0"/>
              </a:rPr>
              <a:t>   career counselor</a:t>
            </a:r>
          </a:p>
          <a:p>
            <a:endParaRPr lang="en-US" sz="40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b="1" dirty="0">
              <a:latin typeface="NSimSun" panose="02010609030101010101" pitchFamily="49" charset="-122"/>
              <a:ea typeface="NSimSun" panose="02010609030101010101" pitchFamily="49" charset="-122"/>
            </a:endParaRPr>
          </a:p>
          <a:p>
            <a:pPr marL="285750" indent="-285750">
              <a:buFont typeface="Arial" panose="020B0604020202020204" pitchFamily="34" charset="0"/>
              <a:buChar char="•"/>
            </a:pPr>
            <a:endParaRPr lang="en-US" b="1" dirty="0">
              <a:latin typeface="NSimSun" panose="02010609030101010101" pitchFamily="49" charset="-122"/>
              <a:ea typeface="NSimSun" panose="02010609030101010101" pitchFamily="49" charset="-122"/>
            </a:endParaRPr>
          </a:p>
        </p:txBody>
      </p:sp>
    </p:spTree>
    <p:extLst>
      <p:ext uri="{BB962C8B-B14F-4D97-AF65-F5344CB8AC3E}">
        <p14:creationId xmlns:p14="http://schemas.microsoft.com/office/powerpoint/2010/main" val="1839083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FF40C-1DAC-8EC6-0F52-EEA7AD68438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42A2C10-9475-1500-1289-5C4DE223F9F9}"/>
              </a:ext>
            </a:extLst>
          </p:cNvPr>
          <p:cNvPicPr>
            <a:picLocks noChangeAspect="1"/>
          </p:cNvPicPr>
          <p:nvPr/>
        </p:nvPicPr>
        <p:blipFill>
          <a:blip r:embed="rId3">
            <a:duotone>
              <a:prstClr val="black"/>
              <a:schemeClr val="accent2">
                <a:tint val="45000"/>
                <a:satMod val="400000"/>
              </a:schemeClr>
            </a:duotone>
          </a:blip>
          <a:stretch>
            <a:fillRect/>
          </a:stretch>
        </p:blipFill>
        <p:spPr>
          <a:xfrm>
            <a:off x="0" y="-154172"/>
            <a:ext cx="12614855" cy="7166344"/>
          </a:xfrm>
          <a:prstGeom prst="rect">
            <a:avLst/>
          </a:prstGeom>
        </p:spPr>
      </p:pic>
      <p:pic>
        <p:nvPicPr>
          <p:cNvPr id="10" name="Picture 9">
            <a:extLst>
              <a:ext uri="{FF2B5EF4-FFF2-40B4-BE49-F238E27FC236}">
                <a16:creationId xmlns:a16="http://schemas.microsoft.com/office/drawing/2014/main" id="{C3768004-C0EA-E917-C8EB-6BC5AB2E5A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3812" y="2313680"/>
            <a:ext cx="4521200" cy="4002593"/>
          </a:xfrm>
          <a:prstGeom prst="rect">
            <a:avLst/>
          </a:prstGeom>
          <a:ln w="228600" cap="sq" cmpd="thickThin">
            <a:solidFill>
              <a:srgbClr val="000000"/>
            </a:solidFill>
            <a:prstDash val="solid"/>
            <a:miter lim="800000"/>
          </a:ln>
          <a:effectLst>
            <a:innerShdw blurRad="76200">
              <a:srgbClr val="000000"/>
            </a:innerShdw>
          </a:effectLst>
        </p:spPr>
      </p:pic>
      <p:sp>
        <p:nvSpPr>
          <p:cNvPr id="20" name="TextBox 19">
            <a:extLst>
              <a:ext uri="{FF2B5EF4-FFF2-40B4-BE49-F238E27FC236}">
                <a16:creationId xmlns:a16="http://schemas.microsoft.com/office/drawing/2014/main" id="{8E822622-09FF-CB0B-0AFF-B0C9D97DEA76}"/>
              </a:ext>
            </a:extLst>
          </p:cNvPr>
          <p:cNvSpPr txBox="1"/>
          <p:nvPr/>
        </p:nvSpPr>
        <p:spPr>
          <a:xfrm>
            <a:off x="81280" y="226049"/>
            <a:ext cx="12110720" cy="1754326"/>
          </a:xfrm>
          <a:prstGeom prst="rect">
            <a:avLst/>
          </a:prstGeom>
          <a:solidFill>
            <a:srgbClr val="AEAF7A">
              <a:alpha val="46000"/>
            </a:srgbClr>
          </a:solidFill>
        </p:spPr>
        <p:txBody>
          <a:bodyPr wrap="square" rtlCol="0">
            <a:spAutoFit/>
          </a:bodyPr>
          <a:lstStyle/>
          <a:p>
            <a:pPr algn="ctr"/>
            <a:r>
              <a:rPr lang="en-US" sz="5400" b="1" dirty="0">
                <a:latin typeface="NSimSun" panose="02010609030101010101" pitchFamily="49" charset="-122"/>
                <a:ea typeface="NSimSun" panose="02010609030101010101" pitchFamily="49" charset="-122"/>
              </a:rPr>
              <a:t> UNIQUE PROBLEMS THAT MAY INFLUENCE COUNSELING </a:t>
            </a:r>
          </a:p>
        </p:txBody>
      </p:sp>
      <p:sp>
        <p:nvSpPr>
          <p:cNvPr id="22" name="TextBox 21">
            <a:extLst>
              <a:ext uri="{FF2B5EF4-FFF2-40B4-BE49-F238E27FC236}">
                <a16:creationId xmlns:a16="http://schemas.microsoft.com/office/drawing/2014/main" id="{6E8F2552-BB2D-ECFB-BC72-E860018EB061}"/>
              </a:ext>
            </a:extLst>
          </p:cNvPr>
          <p:cNvSpPr txBox="1"/>
          <p:nvPr/>
        </p:nvSpPr>
        <p:spPr>
          <a:xfrm>
            <a:off x="347305" y="2846758"/>
            <a:ext cx="6321237" cy="3231654"/>
          </a:xfrm>
          <a:prstGeom prst="rect">
            <a:avLst/>
          </a:prstGeom>
          <a:solidFill>
            <a:srgbClr val="967F5A">
              <a:alpha val="72000"/>
            </a:srgbClr>
          </a:solidFill>
        </p:spPr>
        <p:txBody>
          <a:bodyPr wrap="square" rtlCol="0">
            <a:spAutoFit/>
          </a:bodyPr>
          <a:lstStyle/>
          <a:p>
            <a:r>
              <a:rPr lang="en-US" sz="4400" b="1" dirty="0">
                <a:ea typeface="NSimSun" panose="02010609030101010101" pitchFamily="49" charset="-122"/>
              </a:rPr>
              <a:t>African American Women</a:t>
            </a:r>
          </a:p>
          <a:p>
            <a:r>
              <a:rPr lang="en-US" sz="4400" b="1" dirty="0">
                <a:ea typeface="NSimSun" panose="02010609030101010101" pitchFamily="49" charset="-122"/>
              </a:rPr>
              <a:t>Grieving Loss of Husband </a:t>
            </a:r>
          </a:p>
          <a:p>
            <a:r>
              <a:rPr lang="en-US" sz="4400" b="1" dirty="0">
                <a:ea typeface="NSimSun" panose="02010609030101010101" pitchFamily="49" charset="-122"/>
              </a:rPr>
              <a:t>Sole Financial Support</a:t>
            </a:r>
          </a:p>
          <a:p>
            <a:r>
              <a:rPr lang="en-US" sz="4400" b="1" dirty="0">
                <a:ea typeface="NSimSun" panose="02010609030101010101" pitchFamily="49" charset="-122"/>
              </a:rPr>
              <a:t>Single Parent</a:t>
            </a:r>
          </a:p>
          <a:p>
            <a:endParaRPr lang="en-US" sz="2800" b="1" dirty="0">
              <a:latin typeface="NSimSun" panose="02010609030101010101" pitchFamily="49" charset="-122"/>
              <a:ea typeface="NSimSun" panose="02010609030101010101" pitchFamily="49" charset="-122"/>
            </a:endParaRPr>
          </a:p>
        </p:txBody>
      </p:sp>
    </p:spTree>
    <p:extLst>
      <p:ext uri="{BB962C8B-B14F-4D97-AF65-F5344CB8AC3E}">
        <p14:creationId xmlns:p14="http://schemas.microsoft.com/office/powerpoint/2010/main" val="930903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B34CC-B980-FB54-2A31-CAA0596B6A8B}"/>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9D2CB15D-C061-F1E2-B7D8-EDEDA85DC47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1352" y="-50374"/>
            <a:ext cx="12458008" cy="7147163"/>
          </a:xfrm>
        </p:spPr>
      </p:pic>
      <p:sp>
        <p:nvSpPr>
          <p:cNvPr id="9" name="TextBox 8">
            <a:extLst>
              <a:ext uri="{FF2B5EF4-FFF2-40B4-BE49-F238E27FC236}">
                <a16:creationId xmlns:a16="http://schemas.microsoft.com/office/drawing/2014/main" id="{2598D1E4-3CD3-C177-D6DD-AF2265FEA911}"/>
              </a:ext>
            </a:extLst>
          </p:cNvPr>
          <p:cNvSpPr txBox="1"/>
          <p:nvPr/>
        </p:nvSpPr>
        <p:spPr>
          <a:xfrm>
            <a:off x="0" y="61178"/>
            <a:ext cx="11971421" cy="1754326"/>
          </a:xfrm>
          <a:prstGeom prst="rect">
            <a:avLst/>
          </a:prstGeom>
          <a:solidFill>
            <a:srgbClr val="FFCCCC">
              <a:alpha val="38000"/>
            </a:srgbClr>
          </a:solidFill>
        </p:spPr>
        <p:txBody>
          <a:bodyPr wrap="square">
            <a:spAutoFit/>
          </a:bodyPr>
          <a:lstStyle/>
          <a:p>
            <a:pPr algn="ctr"/>
            <a:r>
              <a:rPr lang="en-US" sz="5400" b="1" dirty="0">
                <a:latin typeface="NSimSun" panose="02010609030101010101" pitchFamily="49" charset="-122"/>
                <a:ea typeface="NSimSun" panose="02010609030101010101" pitchFamily="49" charset="-122"/>
              </a:rPr>
              <a:t>Social Cognitive Career Theory (SCCT) and Major Concepts</a:t>
            </a:r>
          </a:p>
        </p:txBody>
      </p:sp>
      <p:pic>
        <p:nvPicPr>
          <p:cNvPr id="3" name="Picture 2">
            <a:extLst>
              <a:ext uri="{FF2B5EF4-FFF2-40B4-BE49-F238E27FC236}">
                <a16:creationId xmlns:a16="http://schemas.microsoft.com/office/drawing/2014/main" id="{22745C30-E143-69CE-9B23-4D9773FECD19}"/>
              </a:ext>
            </a:extLst>
          </p:cNvPr>
          <p:cNvPicPr>
            <a:picLocks noChangeAspect="1"/>
          </p:cNvPicPr>
          <p:nvPr/>
        </p:nvPicPr>
        <p:blipFill>
          <a:blip r:embed="rId4"/>
          <a:stretch>
            <a:fillRect/>
          </a:stretch>
        </p:blipFill>
        <p:spPr>
          <a:xfrm>
            <a:off x="7305131" y="2231003"/>
            <a:ext cx="4493141" cy="4023709"/>
          </a:xfrm>
          <a:prstGeom prst="rect">
            <a:avLst/>
          </a:prstGeom>
        </p:spPr>
      </p:pic>
      <p:sp>
        <p:nvSpPr>
          <p:cNvPr id="12" name="TextBox 11">
            <a:extLst>
              <a:ext uri="{FF2B5EF4-FFF2-40B4-BE49-F238E27FC236}">
                <a16:creationId xmlns:a16="http://schemas.microsoft.com/office/drawing/2014/main" id="{C6F44E3D-426C-E4C8-5432-90BBAF6B681B}"/>
              </a:ext>
            </a:extLst>
          </p:cNvPr>
          <p:cNvSpPr txBox="1"/>
          <p:nvPr/>
        </p:nvSpPr>
        <p:spPr>
          <a:xfrm>
            <a:off x="276254" y="2231003"/>
            <a:ext cx="6401271" cy="923330"/>
          </a:xfrm>
          <a:prstGeom prst="rect">
            <a:avLst/>
          </a:prstGeom>
          <a:solidFill>
            <a:srgbClr val="797176">
              <a:alpha val="84000"/>
            </a:srgbClr>
          </a:solidFill>
        </p:spPr>
        <p:txBody>
          <a:bodyPr wrap="square" rtlCol="0">
            <a:spAutoFit/>
          </a:bodyPr>
          <a:lstStyle/>
          <a:p>
            <a:r>
              <a:rPr lang="en-US" sz="5400" dirty="0"/>
              <a:t>Self-Efficacy Beliefs</a:t>
            </a:r>
          </a:p>
        </p:txBody>
      </p:sp>
      <p:sp>
        <p:nvSpPr>
          <p:cNvPr id="13" name="TextBox 12">
            <a:extLst>
              <a:ext uri="{FF2B5EF4-FFF2-40B4-BE49-F238E27FC236}">
                <a16:creationId xmlns:a16="http://schemas.microsoft.com/office/drawing/2014/main" id="{986235D1-ACB7-363C-2448-008306140801}"/>
              </a:ext>
            </a:extLst>
          </p:cNvPr>
          <p:cNvSpPr txBox="1"/>
          <p:nvPr/>
        </p:nvSpPr>
        <p:spPr>
          <a:xfrm>
            <a:off x="276254" y="3573379"/>
            <a:ext cx="6582495" cy="923330"/>
          </a:xfrm>
          <a:prstGeom prst="rect">
            <a:avLst/>
          </a:prstGeom>
          <a:solidFill>
            <a:srgbClr val="897C80"/>
          </a:solidFill>
        </p:spPr>
        <p:txBody>
          <a:bodyPr wrap="square" rtlCol="0">
            <a:spAutoFit/>
          </a:bodyPr>
          <a:lstStyle/>
          <a:p>
            <a:r>
              <a:rPr lang="en-US" sz="5400" dirty="0"/>
              <a:t>Outcome Expectations</a:t>
            </a:r>
          </a:p>
        </p:txBody>
      </p:sp>
      <p:sp>
        <p:nvSpPr>
          <p:cNvPr id="14" name="TextBox 13">
            <a:extLst>
              <a:ext uri="{FF2B5EF4-FFF2-40B4-BE49-F238E27FC236}">
                <a16:creationId xmlns:a16="http://schemas.microsoft.com/office/drawing/2014/main" id="{D1FCE7C6-03FA-FCD1-D55B-0EBDC6E6A8BB}"/>
              </a:ext>
            </a:extLst>
          </p:cNvPr>
          <p:cNvSpPr txBox="1"/>
          <p:nvPr/>
        </p:nvSpPr>
        <p:spPr>
          <a:xfrm>
            <a:off x="462727" y="5193633"/>
            <a:ext cx="3953222" cy="923330"/>
          </a:xfrm>
          <a:prstGeom prst="rect">
            <a:avLst/>
          </a:prstGeom>
          <a:solidFill>
            <a:srgbClr val="897C80"/>
          </a:solidFill>
        </p:spPr>
        <p:txBody>
          <a:bodyPr wrap="square" rtlCol="0">
            <a:spAutoFit/>
          </a:bodyPr>
          <a:lstStyle/>
          <a:p>
            <a:r>
              <a:rPr lang="en-US" sz="5400" dirty="0"/>
              <a:t>Goal Setting     </a:t>
            </a:r>
          </a:p>
        </p:txBody>
      </p:sp>
      <p:pic>
        <p:nvPicPr>
          <p:cNvPr id="16" name="Picture 15" descr="A diagram of a social cognitive career theory&#10;&#10;Description automatically generated">
            <a:extLst>
              <a:ext uri="{FF2B5EF4-FFF2-40B4-BE49-F238E27FC236}">
                <a16:creationId xmlns:a16="http://schemas.microsoft.com/office/drawing/2014/main" id="{F6FAD5F1-F711-0104-0048-FA19620C60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7498" y="2445293"/>
            <a:ext cx="4015833" cy="3595128"/>
          </a:xfrm>
          <a:prstGeom prst="rect">
            <a:avLst/>
          </a:prstGeom>
        </p:spPr>
      </p:pic>
      <p:sp>
        <p:nvSpPr>
          <p:cNvPr id="17" name="TextBox 16">
            <a:hlinkClick r:id="rId6"/>
            <a:extLst>
              <a:ext uri="{FF2B5EF4-FFF2-40B4-BE49-F238E27FC236}">
                <a16:creationId xmlns:a16="http://schemas.microsoft.com/office/drawing/2014/main" id="{6841E9E4-7F2D-218C-C9A8-9893DA8CCECA}"/>
              </a:ext>
            </a:extLst>
          </p:cNvPr>
          <p:cNvSpPr txBox="1"/>
          <p:nvPr/>
        </p:nvSpPr>
        <p:spPr>
          <a:xfrm>
            <a:off x="8049126" y="6469002"/>
            <a:ext cx="2394285" cy="369332"/>
          </a:xfrm>
          <a:prstGeom prst="rect">
            <a:avLst/>
          </a:prstGeom>
          <a:solidFill>
            <a:srgbClr val="897C80"/>
          </a:solidFill>
        </p:spPr>
        <p:txBody>
          <a:bodyPr wrap="square" rtlCol="0">
            <a:spAutoFit/>
          </a:bodyPr>
          <a:lstStyle/>
          <a:p>
            <a:r>
              <a:rPr lang="en-US" dirty="0"/>
              <a:t> Figure 4 (n.d.)</a:t>
            </a:r>
          </a:p>
        </p:txBody>
      </p:sp>
    </p:spTree>
    <p:extLst>
      <p:ext uri="{BB962C8B-B14F-4D97-AF65-F5344CB8AC3E}">
        <p14:creationId xmlns:p14="http://schemas.microsoft.com/office/powerpoint/2010/main" val="3459221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59E8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EFFC-8B68-7C59-3B2C-59CEBB7FDBAC}"/>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BB2FA1FB-DE6E-5B56-369C-1A8B1424FF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14060"/>
            <a:ext cx="12192000" cy="6972060"/>
          </a:xfrm>
          <a:solidFill>
            <a:schemeClr val="bg1"/>
          </a:solidFill>
        </p:spPr>
      </p:pic>
      <p:sp>
        <p:nvSpPr>
          <p:cNvPr id="8" name="TextBox 7">
            <a:extLst>
              <a:ext uri="{FF2B5EF4-FFF2-40B4-BE49-F238E27FC236}">
                <a16:creationId xmlns:a16="http://schemas.microsoft.com/office/drawing/2014/main" id="{C626DCFD-DE1B-7FD3-6EC1-D2689694C14D}"/>
              </a:ext>
            </a:extLst>
          </p:cNvPr>
          <p:cNvSpPr txBox="1"/>
          <p:nvPr/>
        </p:nvSpPr>
        <p:spPr>
          <a:xfrm>
            <a:off x="372823" y="61746"/>
            <a:ext cx="11446354" cy="1828800"/>
          </a:xfrm>
          <a:prstGeom prst="rect">
            <a:avLst/>
          </a:prstGeom>
          <a:solidFill>
            <a:srgbClr val="BDA799">
              <a:alpha val="62000"/>
            </a:srgbClr>
          </a:solidFill>
        </p:spPr>
        <p:txBody>
          <a:bodyPr wrap="square">
            <a:spAutoFit/>
          </a:bodyPr>
          <a:lstStyle/>
          <a:p>
            <a:pPr algn="ctr"/>
            <a:r>
              <a:rPr lang="en-US" sz="5400" b="1" dirty="0">
                <a:latin typeface="NSimSun" panose="02010609030101010101" pitchFamily="49" charset="-122"/>
                <a:ea typeface="NSimSun" panose="02010609030101010101" pitchFamily="49" charset="-122"/>
              </a:rPr>
              <a:t>Information Needed for the Initial Assessment</a:t>
            </a:r>
          </a:p>
          <a:p>
            <a:pPr algn="ctr"/>
            <a:endParaRPr lang="en-US" sz="5400" b="1" dirty="0">
              <a:latin typeface="NSimSun" panose="02010609030101010101" pitchFamily="49" charset="-122"/>
              <a:ea typeface="NSimSun" panose="02010609030101010101" pitchFamily="49" charset="-122"/>
            </a:endParaRPr>
          </a:p>
        </p:txBody>
      </p:sp>
      <p:pic>
        <p:nvPicPr>
          <p:cNvPr id="10" name="Picture 9">
            <a:extLst>
              <a:ext uri="{FF2B5EF4-FFF2-40B4-BE49-F238E27FC236}">
                <a16:creationId xmlns:a16="http://schemas.microsoft.com/office/drawing/2014/main" id="{A63C5364-6D73-A522-5DD2-DE8A43A634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5477" y="2318040"/>
            <a:ext cx="4032365" cy="3555133"/>
          </a:xfrm>
          <a:prstGeom prst="rect">
            <a:avLst/>
          </a:prstGeom>
          <a:ln w="228600" cap="sq" cmpd="thickThin">
            <a:solidFill>
              <a:srgbClr val="000000"/>
            </a:solidFill>
            <a:prstDash val="solid"/>
            <a:miter lim="800000"/>
          </a:ln>
          <a:effectLst>
            <a:innerShdw blurRad="76200">
              <a:srgbClr val="000000"/>
            </a:innerShdw>
          </a:effectLst>
        </p:spPr>
      </p:pic>
      <p:sp>
        <p:nvSpPr>
          <p:cNvPr id="15" name="TextBox 14">
            <a:extLst>
              <a:ext uri="{FF2B5EF4-FFF2-40B4-BE49-F238E27FC236}">
                <a16:creationId xmlns:a16="http://schemas.microsoft.com/office/drawing/2014/main" id="{D3E65CFF-DE1B-A091-A590-480C8D249F95}"/>
              </a:ext>
            </a:extLst>
          </p:cNvPr>
          <p:cNvSpPr txBox="1"/>
          <p:nvPr/>
        </p:nvSpPr>
        <p:spPr>
          <a:xfrm>
            <a:off x="838200" y="2664446"/>
            <a:ext cx="4580735" cy="3046988"/>
          </a:xfrm>
          <a:prstGeom prst="rect">
            <a:avLst/>
          </a:prstGeom>
          <a:solidFill>
            <a:srgbClr val="B59E8A">
              <a:alpha val="1000"/>
            </a:srgbClr>
          </a:solidFill>
          <a:effectLst>
            <a:glow rad="127000">
              <a:srgbClr val="B59E8A"/>
            </a:glow>
          </a:effectLst>
        </p:spPr>
        <p:txBody>
          <a:bodyPr wrap="square" rtlCol="0">
            <a:spAutoFit/>
          </a:bodyPr>
          <a:lstStyle/>
          <a:p>
            <a:endParaRPr lang="en-US" sz="1600" b="1" dirty="0">
              <a:latin typeface="NSimSun" panose="02010609030101010101" pitchFamily="49" charset="-122"/>
              <a:ea typeface="NSimSun" panose="02010609030101010101" pitchFamily="49" charset="-122"/>
            </a:endParaRPr>
          </a:p>
          <a:p>
            <a:pPr marL="571500" indent="-571500">
              <a:buFont typeface="Arial" panose="020B0604020202020204" pitchFamily="34" charset="0"/>
              <a:buChar char="•"/>
            </a:pPr>
            <a:r>
              <a:rPr lang="en-US" sz="4400" b="1" dirty="0">
                <a:latin typeface="NSimSun" panose="02010609030101010101" pitchFamily="49" charset="-122"/>
                <a:ea typeface="NSimSun" panose="02010609030101010101" pitchFamily="49" charset="-122"/>
              </a:rPr>
              <a:t>Questionnaire</a:t>
            </a:r>
          </a:p>
          <a:p>
            <a:pPr marL="571500" indent="-571500">
              <a:buFont typeface="Arial" panose="020B0604020202020204" pitchFamily="34" charset="0"/>
              <a:buChar char="•"/>
            </a:pPr>
            <a:r>
              <a:rPr lang="en-US" sz="4400" b="1" dirty="0">
                <a:latin typeface="NSimSun" panose="02010609030101010101" pitchFamily="49" charset="-122"/>
                <a:ea typeface="NSimSun" panose="02010609030101010101" pitchFamily="49" charset="-122"/>
              </a:rPr>
              <a:t>Testing</a:t>
            </a:r>
          </a:p>
          <a:p>
            <a:pPr marL="571500" indent="-571500">
              <a:buFont typeface="Arial" panose="020B0604020202020204" pitchFamily="34" charset="0"/>
              <a:buChar char="•"/>
            </a:pPr>
            <a:r>
              <a:rPr lang="en-US" sz="4400" b="1" dirty="0">
                <a:latin typeface="NSimSun" panose="02010609030101010101" pitchFamily="49" charset="-122"/>
                <a:ea typeface="NSimSun" panose="02010609030101010101" pitchFamily="49" charset="-122"/>
              </a:rPr>
              <a:t>Education </a:t>
            </a:r>
          </a:p>
          <a:p>
            <a:pPr marL="571500" indent="-571500">
              <a:buFont typeface="Arial" panose="020B0604020202020204" pitchFamily="34" charset="0"/>
              <a:buChar char="•"/>
            </a:pPr>
            <a:r>
              <a:rPr lang="en-US" sz="4400" b="1" dirty="0">
                <a:latin typeface="NSimSun" panose="02010609030101010101" pitchFamily="49" charset="-122"/>
                <a:ea typeface="NSimSun" panose="02010609030101010101" pitchFamily="49" charset="-122"/>
              </a:rPr>
              <a:t>Support</a:t>
            </a:r>
          </a:p>
        </p:txBody>
      </p:sp>
      <p:sp>
        <p:nvSpPr>
          <p:cNvPr id="3" name="TextBox 2">
            <a:extLst>
              <a:ext uri="{FF2B5EF4-FFF2-40B4-BE49-F238E27FC236}">
                <a16:creationId xmlns:a16="http://schemas.microsoft.com/office/drawing/2014/main" id="{8AA2DE78-A211-EB08-5D78-2CDD18E534D6}"/>
              </a:ext>
            </a:extLst>
          </p:cNvPr>
          <p:cNvSpPr txBox="1"/>
          <p:nvPr/>
        </p:nvSpPr>
        <p:spPr>
          <a:xfrm>
            <a:off x="8400288" y="6300667"/>
            <a:ext cx="2816352" cy="369332"/>
          </a:xfrm>
          <a:prstGeom prst="rect">
            <a:avLst/>
          </a:prstGeom>
          <a:noFill/>
        </p:spPr>
        <p:txBody>
          <a:bodyPr wrap="square" rtlCol="0">
            <a:spAutoFit/>
          </a:bodyPr>
          <a:lstStyle/>
          <a:p>
            <a:r>
              <a:rPr lang="en-US" b="1" dirty="0">
                <a:solidFill>
                  <a:schemeClr val="accent2">
                    <a:lumMod val="50000"/>
                  </a:schemeClr>
                </a:solidFill>
                <a:hlinkClick r:id="rId5">
                  <a:extLst>
                    <a:ext uri="{A12FA001-AC4F-418D-AE19-62706E023703}">
                      <ahyp:hlinkClr xmlns:ahyp="http://schemas.microsoft.com/office/drawing/2018/hyperlinkcolor" val="tx"/>
                    </a:ext>
                  </a:extLst>
                </a:hlinkClick>
              </a:rPr>
              <a:t>Figure 5.  </a:t>
            </a:r>
            <a:r>
              <a:rPr lang="en-US" b="1" dirty="0" err="1">
                <a:solidFill>
                  <a:schemeClr val="accent2">
                    <a:lumMod val="50000"/>
                  </a:schemeClr>
                </a:solidFill>
                <a:hlinkClick r:id="rId5">
                  <a:extLst>
                    <a:ext uri="{A12FA001-AC4F-418D-AE19-62706E023703}">
                      <ahyp:hlinkClr xmlns:ahyp="http://schemas.microsoft.com/office/drawing/2018/hyperlinkcolor" val="tx"/>
                    </a:ext>
                  </a:extLst>
                </a:hlinkClick>
              </a:rPr>
              <a:t>Unsplash</a:t>
            </a:r>
            <a:r>
              <a:rPr lang="en-US" b="1" dirty="0">
                <a:solidFill>
                  <a:schemeClr val="accent2">
                    <a:lumMod val="50000"/>
                  </a:schemeClr>
                </a:solidFill>
                <a:hlinkClick r:id="rId5">
                  <a:extLst>
                    <a:ext uri="{A12FA001-AC4F-418D-AE19-62706E023703}">
                      <ahyp:hlinkClr xmlns:ahyp="http://schemas.microsoft.com/office/drawing/2018/hyperlinkcolor" val="tx"/>
                    </a:ext>
                  </a:extLst>
                </a:hlinkClick>
              </a:rPr>
              <a:t> (2024)</a:t>
            </a:r>
            <a:endParaRPr lang="en-US" b="1" dirty="0">
              <a:solidFill>
                <a:schemeClr val="accent2">
                  <a:lumMod val="50000"/>
                </a:schemeClr>
              </a:solidFill>
            </a:endParaRPr>
          </a:p>
        </p:txBody>
      </p:sp>
    </p:spTree>
    <p:extLst>
      <p:ext uri="{BB962C8B-B14F-4D97-AF65-F5344CB8AC3E}">
        <p14:creationId xmlns:p14="http://schemas.microsoft.com/office/powerpoint/2010/main" val="1912922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BA07F-3C89-8215-EF69-58FF01F73F9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A84714F-E7A4-0862-BE71-442EB9B9A10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128" y="-72737"/>
            <a:ext cx="12358255" cy="7003473"/>
          </a:xfrm>
        </p:spPr>
      </p:pic>
      <p:sp>
        <p:nvSpPr>
          <p:cNvPr id="6" name="TextBox 5">
            <a:extLst>
              <a:ext uri="{FF2B5EF4-FFF2-40B4-BE49-F238E27FC236}">
                <a16:creationId xmlns:a16="http://schemas.microsoft.com/office/drawing/2014/main" id="{6F7C9B7C-94D9-B1A2-89F7-36E6AF77D4D3}"/>
              </a:ext>
            </a:extLst>
          </p:cNvPr>
          <p:cNvSpPr txBox="1"/>
          <p:nvPr/>
        </p:nvSpPr>
        <p:spPr>
          <a:xfrm>
            <a:off x="187036" y="561109"/>
            <a:ext cx="11510246" cy="923330"/>
          </a:xfrm>
          <a:prstGeom prst="rect">
            <a:avLst/>
          </a:prstGeom>
          <a:solidFill>
            <a:schemeClr val="accent1">
              <a:lumMod val="40000"/>
              <a:lumOff val="60000"/>
              <a:alpha val="41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NSimSun" panose="02010609030101010101" pitchFamily="49" charset="-122"/>
                <a:ea typeface="NSimSun" panose="02010609030101010101" pitchFamily="49" charset="-122"/>
              </a:rPr>
              <a:t>Steps in Career Development</a:t>
            </a:r>
          </a:p>
        </p:txBody>
      </p:sp>
      <p:sp>
        <p:nvSpPr>
          <p:cNvPr id="7" name="TextBox 6">
            <a:extLst>
              <a:ext uri="{FF2B5EF4-FFF2-40B4-BE49-F238E27FC236}">
                <a16:creationId xmlns:a16="http://schemas.microsoft.com/office/drawing/2014/main" id="{38B3B223-CB95-469C-E088-1AD9C9DBB681}"/>
              </a:ext>
            </a:extLst>
          </p:cNvPr>
          <p:cNvSpPr txBox="1"/>
          <p:nvPr/>
        </p:nvSpPr>
        <p:spPr>
          <a:xfrm>
            <a:off x="56164" y="1763405"/>
            <a:ext cx="5459000" cy="769441"/>
          </a:xfrm>
          <a:prstGeom prst="rect">
            <a:avLst/>
          </a:prstGeom>
          <a:solidFill>
            <a:srgbClr val="738896"/>
          </a:solidFill>
        </p:spPr>
        <p:txBody>
          <a:bodyPr wrap="square" rtlCol="0">
            <a:spAutoFit/>
          </a:bodyPr>
          <a:lstStyle/>
          <a:p>
            <a:r>
              <a:rPr lang="en-US" sz="4400" dirty="0"/>
              <a:t>Self-Assessment</a:t>
            </a:r>
          </a:p>
        </p:txBody>
      </p:sp>
      <p:sp>
        <p:nvSpPr>
          <p:cNvPr id="8" name="TextBox 7">
            <a:extLst>
              <a:ext uri="{FF2B5EF4-FFF2-40B4-BE49-F238E27FC236}">
                <a16:creationId xmlns:a16="http://schemas.microsoft.com/office/drawing/2014/main" id="{AAAF3640-4919-2969-539B-DAD99562AF7E}"/>
              </a:ext>
            </a:extLst>
          </p:cNvPr>
          <p:cNvSpPr txBox="1"/>
          <p:nvPr/>
        </p:nvSpPr>
        <p:spPr>
          <a:xfrm>
            <a:off x="56164" y="3779407"/>
            <a:ext cx="5459000" cy="1323439"/>
          </a:xfrm>
          <a:prstGeom prst="rect">
            <a:avLst/>
          </a:prstGeom>
          <a:solidFill>
            <a:srgbClr val="738896"/>
          </a:solidFill>
        </p:spPr>
        <p:txBody>
          <a:bodyPr wrap="square" rtlCol="0">
            <a:spAutoFit/>
          </a:bodyPr>
          <a:lstStyle/>
          <a:p>
            <a:r>
              <a:rPr lang="en-US" sz="4000" dirty="0"/>
              <a:t>Testing Interests, Aptitude, and Availability</a:t>
            </a:r>
          </a:p>
        </p:txBody>
      </p:sp>
      <p:sp>
        <p:nvSpPr>
          <p:cNvPr id="10" name="TextBox 9">
            <a:extLst>
              <a:ext uri="{FF2B5EF4-FFF2-40B4-BE49-F238E27FC236}">
                <a16:creationId xmlns:a16="http://schemas.microsoft.com/office/drawing/2014/main" id="{D281D5EE-BFA6-A6CE-7591-4B9AE28EF817}"/>
              </a:ext>
            </a:extLst>
          </p:cNvPr>
          <p:cNvSpPr txBox="1"/>
          <p:nvPr/>
        </p:nvSpPr>
        <p:spPr>
          <a:xfrm>
            <a:off x="74565" y="2855016"/>
            <a:ext cx="5459000" cy="769441"/>
          </a:xfrm>
          <a:prstGeom prst="rect">
            <a:avLst/>
          </a:prstGeom>
          <a:solidFill>
            <a:srgbClr val="738896"/>
          </a:solidFill>
        </p:spPr>
        <p:txBody>
          <a:bodyPr wrap="square" rtlCol="0">
            <a:spAutoFit/>
          </a:bodyPr>
          <a:lstStyle/>
          <a:p>
            <a:r>
              <a:rPr lang="en-US" sz="4400" dirty="0"/>
              <a:t>Exploration</a:t>
            </a:r>
          </a:p>
        </p:txBody>
      </p:sp>
      <p:sp>
        <p:nvSpPr>
          <p:cNvPr id="14" name="TextBox 13">
            <a:extLst>
              <a:ext uri="{FF2B5EF4-FFF2-40B4-BE49-F238E27FC236}">
                <a16:creationId xmlns:a16="http://schemas.microsoft.com/office/drawing/2014/main" id="{8D8CD0D7-446F-36E8-9EFD-8AC4FAEB03E8}"/>
              </a:ext>
            </a:extLst>
          </p:cNvPr>
          <p:cNvSpPr txBox="1"/>
          <p:nvPr/>
        </p:nvSpPr>
        <p:spPr>
          <a:xfrm>
            <a:off x="8891338" y="6112225"/>
            <a:ext cx="1768642" cy="369332"/>
          </a:xfrm>
          <a:prstGeom prst="rect">
            <a:avLst/>
          </a:prstGeom>
          <a:solidFill>
            <a:srgbClr val="738896"/>
          </a:solidFill>
        </p:spPr>
        <p:txBody>
          <a:bodyPr wrap="square" rtlCol="0">
            <a:spAutoFit/>
          </a:bodyPr>
          <a:lstStyle/>
          <a:p>
            <a:r>
              <a:rPr lang="en-US" dirty="0">
                <a:hlinkClick r:id="rId4">
                  <a:extLst>
                    <a:ext uri="{A12FA001-AC4F-418D-AE19-62706E023703}">
                      <ahyp:hlinkClr xmlns:ahyp="http://schemas.microsoft.com/office/drawing/2018/hyperlinkcolor" val="tx"/>
                    </a:ext>
                  </a:extLst>
                </a:hlinkClick>
              </a:rPr>
              <a:t>Figure 6 (n.d.)</a:t>
            </a:r>
            <a:endParaRPr lang="en-US" dirty="0"/>
          </a:p>
        </p:txBody>
      </p:sp>
      <p:pic>
        <p:nvPicPr>
          <p:cNvPr id="15" name="Picture 14">
            <a:extLst>
              <a:ext uri="{FF2B5EF4-FFF2-40B4-BE49-F238E27FC236}">
                <a16:creationId xmlns:a16="http://schemas.microsoft.com/office/drawing/2014/main" id="{60532D56-D172-C856-0C8F-D283AB448C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6930" y="2327775"/>
            <a:ext cx="5163760" cy="347992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78110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91E26-A01A-67DE-176C-516A4B2CACF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CDAE918-40B0-4384-FEA1-80FF31CB224C}"/>
              </a:ext>
            </a:extLst>
          </p:cNvPr>
          <p:cNvPicPr>
            <a:picLocks noChangeAspect="1"/>
          </p:cNvPicPr>
          <p:nvPr/>
        </p:nvPicPr>
        <p:blipFill>
          <a:blip r:embed="rId3"/>
          <a:stretch>
            <a:fillRect/>
          </a:stretch>
        </p:blipFill>
        <p:spPr>
          <a:xfrm>
            <a:off x="-277091" y="0"/>
            <a:ext cx="12469091" cy="6858000"/>
          </a:xfrm>
          <a:prstGeom prst="rect">
            <a:avLst/>
          </a:prstGeom>
        </p:spPr>
      </p:pic>
      <p:sp>
        <p:nvSpPr>
          <p:cNvPr id="2" name="Title 1">
            <a:extLst>
              <a:ext uri="{FF2B5EF4-FFF2-40B4-BE49-F238E27FC236}">
                <a16:creationId xmlns:a16="http://schemas.microsoft.com/office/drawing/2014/main" id="{C83CC55D-4430-00F6-8B2E-7BB61687AE19}"/>
              </a:ext>
            </a:extLst>
          </p:cNvPr>
          <p:cNvSpPr>
            <a:spLocks noGrp="1"/>
          </p:cNvSpPr>
          <p:nvPr>
            <p:ph type="title"/>
          </p:nvPr>
        </p:nvSpPr>
        <p:spPr>
          <a:xfrm>
            <a:off x="0" y="192506"/>
            <a:ext cx="11949363" cy="1371600"/>
          </a:xfrm>
          <a:solidFill>
            <a:srgbClr val="99CB7B"/>
          </a:solidFill>
        </p:spPr>
        <p:txBody>
          <a:bodyPr>
            <a:noAutofit/>
          </a:bodyPr>
          <a:lstStyle/>
          <a:p>
            <a:pPr algn="ctr"/>
            <a:r>
              <a:rPr lang="en-US" sz="5400" b="1" dirty="0">
                <a:latin typeface="NSimSun" panose="02010609030101010101" pitchFamily="49" charset="-122"/>
                <a:ea typeface="NSimSun" panose="02010609030101010101" pitchFamily="49" charset="-122"/>
              </a:rPr>
              <a:t>Career Resources &amp; Assessments/Tools</a:t>
            </a:r>
          </a:p>
        </p:txBody>
      </p:sp>
      <p:sp>
        <p:nvSpPr>
          <p:cNvPr id="3" name="TextBox 2">
            <a:extLst>
              <a:ext uri="{FF2B5EF4-FFF2-40B4-BE49-F238E27FC236}">
                <a16:creationId xmlns:a16="http://schemas.microsoft.com/office/drawing/2014/main" id="{D807CAE3-8457-0436-323A-95F92022BFF8}"/>
              </a:ext>
            </a:extLst>
          </p:cNvPr>
          <p:cNvSpPr txBox="1"/>
          <p:nvPr/>
        </p:nvSpPr>
        <p:spPr>
          <a:xfrm>
            <a:off x="625641" y="1756611"/>
            <a:ext cx="4860759" cy="646331"/>
          </a:xfrm>
          <a:prstGeom prst="rect">
            <a:avLst/>
          </a:prstGeom>
          <a:solidFill>
            <a:srgbClr val="99CB7B"/>
          </a:solidFill>
        </p:spPr>
        <p:txBody>
          <a:bodyPr wrap="square" rtlCol="0">
            <a:spAutoFit/>
          </a:bodyPr>
          <a:lstStyle/>
          <a:p>
            <a:r>
              <a:rPr lang="en-US" sz="3600" b="1" dirty="0"/>
              <a:t>O-Net Interest Profiler</a:t>
            </a:r>
          </a:p>
        </p:txBody>
      </p:sp>
      <p:sp>
        <p:nvSpPr>
          <p:cNvPr id="5" name="TextBox 4">
            <a:extLst>
              <a:ext uri="{FF2B5EF4-FFF2-40B4-BE49-F238E27FC236}">
                <a16:creationId xmlns:a16="http://schemas.microsoft.com/office/drawing/2014/main" id="{81773959-CCDB-7984-9894-7DEBE0E5AA09}"/>
              </a:ext>
            </a:extLst>
          </p:cNvPr>
          <p:cNvSpPr txBox="1"/>
          <p:nvPr/>
        </p:nvSpPr>
        <p:spPr>
          <a:xfrm>
            <a:off x="5835315" y="1765269"/>
            <a:ext cx="5731044" cy="646331"/>
          </a:xfrm>
          <a:prstGeom prst="rect">
            <a:avLst/>
          </a:prstGeom>
          <a:solidFill>
            <a:srgbClr val="99CB7B"/>
          </a:solidFill>
        </p:spPr>
        <p:txBody>
          <a:bodyPr wrap="square" rtlCol="0">
            <a:spAutoFit/>
          </a:bodyPr>
          <a:lstStyle/>
          <a:p>
            <a:r>
              <a:rPr lang="en-US" sz="3600" b="1" dirty="0"/>
              <a:t>Meyers Briggs Type Indicator</a:t>
            </a:r>
          </a:p>
        </p:txBody>
      </p:sp>
      <p:pic>
        <p:nvPicPr>
          <p:cNvPr id="7" name="Picture 6" descr="A group of people working on a work project&#10;&#10;Description automatically generated">
            <a:extLst>
              <a:ext uri="{FF2B5EF4-FFF2-40B4-BE49-F238E27FC236}">
                <a16:creationId xmlns:a16="http://schemas.microsoft.com/office/drawing/2014/main" id="{2EA9E579-75FE-0B4C-F140-48C84A0C81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3640" y="2766748"/>
            <a:ext cx="4689651" cy="2984347"/>
          </a:xfrm>
          <a:prstGeom prst="rect">
            <a:avLst/>
          </a:prstGeom>
        </p:spPr>
      </p:pic>
      <p:pic>
        <p:nvPicPr>
          <p:cNvPr id="9" name="Picture 8" descr="A screenshot of a web page&#10;&#10;Description automatically generated">
            <a:extLst>
              <a:ext uri="{FF2B5EF4-FFF2-40B4-BE49-F238E27FC236}">
                <a16:creationId xmlns:a16="http://schemas.microsoft.com/office/drawing/2014/main" id="{184D90D5-504B-1272-2596-0CEB56C3A4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810" y="2766748"/>
            <a:ext cx="5374505" cy="2888610"/>
          </a:xfrm>
          <a:prstGeom prst="rect">
            <a:avLst/>
          </a:prstGeom>
        </p:spPr>
      </p:pic>
      <p:sp>
        <p:nvSpPr>
          <p:cNvPr id="11" name="TextBox 10">
            <a:extLst>
              <a:ext uri="{FF2B5EF4-FFF2-40B4-BE49-F238E27FC236}">
                <a16:creationId xmlns:a16="http://schemas.microsoft.com/office/drawing/2014/main" id="{5B8BA6C9-7D12-4AEC-BAAB-E3F1A369E92D}"/>
              </a:ext>
            </a:extLst>
          </p:cNvPr>
          <p:cNvSpPr txBox="1"/>
          <p:nvPr/>
        </p:nvSpPr>
        <p:spPr>
          <a:xfrm>
            <a:off x="1331295" y="5977786"/>
            <a:ext cx="3024136" cy="369332"/>
          </a:xfrm>
          <a:prstGeom prst="rect">
            <a:avLst/>
          </a:prstGeom>
          <a:solidFill>
            <a:srgbClr val="99CB7B"/>
          </a:solidFill>
        </p:spPr>
        <p:txBody>
          <a:bodyPr wrap="square" rtlCol="0">
            <a:spAutoFit/>
          </a:bodyPr>
          <a:lstStyle/>
          <a:p>
            <a:pPr algn="ctr"/>
            <a:r>
              <a:rPr lang="en-US" dirty="0">
                <a:hlinkClick r:id="rId6">
                  <a:extLst>
                    <a:ext uri="{A12FA001-AC4F-418D-AE19-62706E023703}">
                      <ahyp:hlinkClr xmlns:ahyp="http://schemas.microsoft.com/office/drawing/2018/hyperlinkcolor" val="tx"/>
                    </a:ext>
                  </a:extLst>
                </a:hlinkClick>
              </a:rPr>
              <a:t>Figure 7.ONET.Org (2024)</a:t>
            </a:r>
            <a:endParaRPr lang="en-US" dirty="0"/>
          </a:p>
        </p:txBody>
      </p:sp>
      <p:sp>
        <p:nvSpPr>
          <p:cNvPr id="12" name="TextBox 11">
            <a:extLst>
              <a:ext uri="{FF2B5EF4-FFF2-40B4-BE49-F238E27FC236}">
                <a16:creationId xmlns:a16="http://schemas.microsoft.com/office/drawing/2014/main" id="{679791DF-0285-FE9C-CF2E-3EB5D8932E8B}"/>
              </a:ext>
            </a:extLst>
          </p:cNvPr>
          <p:cNvSpPr txBox="1"/>
          <p:nvPr/>
        </p:nvSpPr>
        <p:spPr>
          <a:xfrm>
            <a:off x="7387391" y="6019164"/>
            <a:ext cx="3705725" cy="369332"/>
          </a:xfrm>
          <a:prstGeom prst="rect">
            <a:avLst/>
          </a:prstGeom>
          <a:solidFill>
            <a:srgbClr val="99CB7B"/>
          </a:solidFill>
        </p:spPr>
        <p:txBody>
          <a:bodyPr wrap="square" rtlCol="0">
            <a:spAutoFit/>
          </a:bodyPr>
          <a:lstStyle/>
          <a:p>
            <a:pPr algn="ctr"/>
            <a:r>
              <a:rPr lang="en-US" dirty="0">
                <a:hlinkClick r:id="rId7">
                  <a:extLst>
                    <a:ext uri="{A12FA001-AC4F-418D-AE19-62706E023703}">
                      <ahyp:hlinkClr xmlns:ahyp="http://schemas.microsoft.com/office/drawing/2018/hyperlinkcolor" val="tx"/>
                    </a:ext>
                  </a:extLst>
                </a:hlinkClick>
              </a:rPr>
              <a:t>Figure 8.verywellmind.com (2024)</a:t>
            </a:r>
            <a:endParaRPr lang="en-US" dirty="0"/>
          </a:p>
        </p:txBody>
      </p:sp>
    </p:spTree>
    <p:extLst>
      <p:ext uri="{BB962C8B-B14F-4D97-AF65-F5344CB8AC3E}">
        <p14:creationId xmlns:p14="http://schemas.microsoft.com/office/powerpoint/2010/main" val="4270901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2591</TotalTime>
  <Words>1230</Words>
  <Application>Microsoft Office PowerPoint</Application>
  <PresentationFormat>Widescreen</PresentationFormat>
  <Paragraphs>104</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NSimSun</vt:lpstr>
      <vt:lpstr>Aptos Serif</vt:lpstr>
      <vt:lpstr>Arial</vt:lpstr>
      <vt:lpstr>Calibri</vt:lpstr>
      <vt:lpstr>Calibri Light</vt:lpstr>
      <vt:lpstr>Office Theme</vt:lpstr>
      <vt:lpstr>CAREER  COUNSELING PRESENTATION  Lekeesha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Career Resources &amp; Assessments/Tools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Felicia Montoya</dc:creator>
  <cp:lastModifiedBy>Felicia Montoya</cp:lastModifiedBy>
  <cp:revision>4</cp:revision>
  <dcterms:created xsi:type="dcterms:W3CDTF">2024-11-05T02:44:03Z</dcterms:created>
  <dcterms:modified xsi:type="dcterms:W3CDTF">2026-06-12T02:38:14Z</dcterms:modified>
</cp:coreProperties>
</file>